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24.11--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768" r:id="rId1"/>
  </p:sldMasterIdLst>
  <p:notesMasterIdLst>
    <p:notesMasterId r:id="rId2"/>
  </p:notesMasterIdLst>
  <p:sldIdLst>
    <p:sldId id="440" r:id="rId3"/>
    <p:sldId id="450" r:id="rId4"/>
    <p:sldId id="451" r:id="rId5"/>
  </p:sldIdLst>
  <p:sldSz cx="9906000" cy="6858000" type="A4"/>
  <p:notesSz cx="9928225" cy="6797675"/>
  <p:custDataLst>
    <p:tags r:id="rId6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ОСНОВНАЯ ИНФОРМАЦИЯ" id="{D1B3E385-E1B1-4196-A803-4FEC0F1CC95D}">
          <p14:sldIdLst/>
        </p14:section>
        <p14:section name="ТОП 15" id="{2E958AF1-D709-4B30-8D38-E529048D1F8D}">
          <p14:sldIdLst>
            <p14:sldId id="440"/>
            <p14:sldId id="450"/>
            <p14:sldId id="45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fill>
          <a:solidFill>
            <a:schemeClr val="accent1">
              <a:tint val="40000"/>
            </a:schemeClr>
          </a:solidFill>
        </a:fill>
      </a:tcStyle>
    </a:band1H>
    <a:band1V>
      <a:tcStyle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fill>
          <a:solidFill>
            <a:schemeClr val="accent5">
              <a:alpha val="20000"/>
            </a:schemeClr>
          </a:solidFill>
        </a:fill>
      </a:tcStyle>
    </a:band1H>
    <a:band1V>
      <a:tcStyle>
        <a:fill>
          <a:solidFill>
            <a:schemeClr val="accent5">
              <a:alpha val="20000"/>
            </a:schemeClr>
          </a:solidFill>
        </a:fill>
      </a:tcStyle>
    </a:band1V>
    <a:lastCol>
      <a:tcTxStyle b="on"/>
    </a:lastCol>
    <a:firstCol>
      <a:tcTxStyle b="on"/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376" autoAdjust="0"/>
    <p:restoredTop sz="94343" autoAdjust="0"/>
  </p:normalViewPr>
  <p:slideViewPr>
    <p:cSldViewPr snapToGrid="0">
      <p:cViewPr varScale="1">
        <p:scale>
          <a:sx n="115" d="100"/>
          <a:sy n="115" d="100"/>
        </p:scale>
        <p:origin x="948" y="108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13" d="100"/>
          <a:sy n="113" d="100"/>
        </p:scale>
        <p:origin x="2106" y="114"/>
      </p:cViewPr>
      <p:guideLst/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tableStyles" Target="tableStyles.xml" /><Relationship Id="rId2" Type="http://schemas.openxmlformats.org/officeDocument/2006/relationships/notesMaster" Target="notesMasters/notesMaster1.xml" /><Relationship Id="rId3" Type="http://schemas.openxmlformats.org/officeDocument/2006/relationships/slide" Target="slides/slide1.xml" /><Relationship Id="rId4" Type="http://schemas.openxmlformats.org/officeDocument/2006/relationships/slide" Target="slides/slide2.xml" /><Relationship Id="rId5" Type="http://schemas.openxmlformats.org/officeDocument/2006/relationships/slide" Target="slides/slide3.xml" /><Relationship Id="rId6" Type="http://schemas.openxmlformats.org/officeDocument/2006/relationships/tags" Target="tags/tag1.xml" /><Relationship Id="rId7" Type="http://schemas.openxmlformats.org/officeDocument/2006/relationships/presProps" Target="presProps.xml" /><Relationship Id="rId8" Type="http://schemas.openxmlformats.org/officeDocument/2006/relationships/viewProps" Target="viewProps.xml" /><Relationship Id="rId9" Type="http://schemas.openxmlformats.org/officeDocument/2006/relationships/theme" Target="theme/theme1.xml" /></Relationships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965" cy="341246"/>
          </a:xfrm>
          <a:prstGeom prst="rect">
            <a:avLst/>
          </a:prstGeom>
        </p:spPr>
        <p:txBody>
          <a:bodyPr vert="horz" lIns="92102" tIns="46051" rIns="92102" bIns="46051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23066" y="0"/>
            <a:ext cx="4303562" cy="341246"/>
          </a:xfrm>
          <a:prstGeom prst="rect">
            <a:avLst/>
          </a:prstGeom>
        </p:spPr>
        <p:txBody>
          <a:bodyPr vert="horz" lIns="92102" tIns="46051" rIns="92102" bIns="46051" rtlCol="0"/>
          <a:lstStyle>
            <a:lvl1pPr algn="r">
              <a:defRPr sz="1200"/>
            </a:lvl1pPr>
          </a:lstStyle>
          <a:p>
            <a:fld id="{28D0CD95-1926-4DB6-AB24-2C7F91C585E3}" type="datetimeFigureOut">
              <a:rPr lang="ru-RU" smtClean="0"/>
              <a:t>06.02.2024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308350" y="849313"/>
            <a:ext cx="3313113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3622" y="3271474"/>
            <a:ext cx="7942580" cy="2677095"/>
          </a:xfrm>
          <a:prstGeom prst="rect">
            <a:avLst/>
          </a:prstGeom>
        </p:spPr>
        <p:txBody>
          <a:bodyPr vert="horz" lIns="92102" tIns="46051" rIns="92102" bIns="46051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456429"/>
            <a:ext cx="4301965" cy="341246"/>
          </a:xfrm>
          <a:prstGeom prst="rect">
            <a:avLst/>
          </a:prstGeom>
        </p:spPr>
        <p:txBody>
          <a:bodyPr vert="horz" lIns="92102" tIns="46051" rIns="92102" bIns="46051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23066" y="6456429"/>
            <a:ext cx="4303562" cy="341246"/>
          </a:xfrm>
          <a:prstGeom prst="rect">
            <a:avLst/>
          </a:prstGeom>
        </p:spPr>
        <p:txBody>
          <a:bodyPr vert="horz" lIns="92102" tIns="46051" rIns="92102" bIns="46051" rtlCol="0" anchor="b"/>
          <a:lstStyle>
            <a:lvl1pPr algn="r">
              <a:defRPr sz="1200"/>
            </a:lvl1pPr>
          </a:lstStyle>
          <a:p>
            <a:fld id="{29E73683-1241-47BB-AD00-87C47265B0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val="9205822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.xml" /><Relationship Id="rId2" Type="http://schemas.openxmlformats.org/officeDocument/2006/relationships/notesMaster" Target="../notesMasters/notesMaster1.xml" /></Relationships>
</file>

<file path=ppt/notesSlides/_rels/notesSlide2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3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8397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397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i="1"/>
          </a:p>
        </p:txBody>
      </p:sp>
      <p:sp>
        <p:nvSpPr>
          <p:cNvPr id="83972" name="Номер слайда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8329" indent="-287819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51276" indent="-23025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11785" indent="-23025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72296" indent="-23025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32806" indent="-2302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93317" indent="-2302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53827" indent="-2302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914337" indent="-2302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7C8D639A-6CF1-486E-8A3C-D30E24753A8C}" type="slidenum">
              <a:rPr lang="ru-RU" altLang="ru-RU">
                <a:latin typeface="Calibri" panose="020f0502020204030204" pitchFamily="34" charset="0"/>
              </a:rPr>
              <a:t>2</a:t>
            </a:fld>
            <a:endParaRPr lang="ru-RU" altLang="ru-RU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val="587684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8397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397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i="1"/>
          </a:p>
        </p:txBody>
      </p:sp>
      <p:sp>
        <p:nvSpPr>
          <p:cNvPr id="83972" name="Номер слайда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8329" indent="-287819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51276" indent="-23025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11785" indent="-23025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72296" indent="-23025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32806" indent="-2302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93317" indent="-2302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53827" indent="-2302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914337" indent="-2302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7C8D639A-6CF1-486E-8A3C-D30E24753A8C}" type="slidenum">
              <a:rPr lang="ru-RU" altLang="ru-RU">
                <a:latin typeface="Calibri" panose="020f0502020204030204" pitchFamily="34" charset="0"/>
              </a:rPr>
              <a:t>3</a:t>
            </a:fld>
            <a:endParaRPr lang="ru-RU" altLang="ru-RU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val="1341068443"/>
      </p:ext>
    </p:extLst>
  </p:cSld>
  <p:clrMapOvr>
    <a:masterClrMapping/>
  </p:clrMapOvr>
</p:note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356085"/>
            <a:fld id="{8A3BAE04-6A42-4B73-BD27-EC760D1598C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356085"/>
              <a:t>06.02.2024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356085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356085"/>
            <a:fld id="{AF0E54CF-CCCC-4BC9-8290-0816D71B162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356085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968353478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356085"/>
            <a:fld id="{8A3BAE04-6A42-4B73-BD27-EC760D1598C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356085"/>
              <a:t>06.02.2024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356085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356085"/>
            <a:fld id="{AF0E54CF-CCCC-4BC9-8290-0816D71B162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356085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4184761522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356085"/>
            <a:fld id="{8A3BAE04-6A42-4B73-BD27-EC760D1598C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356085"/>
              <a:t>06.02.2024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356085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356085"/>
            <a:fld id="{AF0E54CF-CCCC-4BC9-8290-0816D71B162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356085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596119964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356085"/>
            <a:fld id="{8A3BAE04-6A42-4B73-BD27-EC760D1598C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356085"/>
              <a:t>06.02.2024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356085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356085"/>
            <a:fld id="{AF0E54CF-CCCC-4BC9-8290-0816D71B162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356085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462094184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356085"/>
            <a:fld id="{8A3BAE04-6A42-4B73-BD27-EC760D1598C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356085"/>
              <a:t>06.02.2024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356085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356085"/>
            <a:fld id="{AF0E54CF-CCCC-4BC9-8290-0816D71B162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356085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96112809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356085"/>
            <a:fld id="{8A3BAE04-6A42-4B73-BD27-EC760D1598C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356085"/>
              <a:t>06.02.2024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356085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356085"/>
            <a:fld id="{AF0E54CF-CCCC-4BC9-8290-0816D71B162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356085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637843830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356085"/>
            <a:fld id="{8A3BAE04-6A42-4B73-BD27-EC760D1598C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356085"/>
              <a:t>06.02.2024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356085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356085"/>
            <a:fld id="{AF0E54CF-CCCC-4BC9-8290-0816D71B162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356085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083957013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356085"/>
            <a:fld id="{8A3BAE04-6A42-4B73-BD27-EC760D1598C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356085"/>
              <a:t>06.02.2024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356085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356085"/>
            <a:fld id="{AF0E54CF-CCCC-4BC9-8290-0816D71B162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356085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292099055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356085"/>
            <a:fld id="{8A3BAE04-6A42-4B73-BD27-EC760D1598C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356085"/>
              <a:t>06.02.2024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356085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356085"/>
            <a:fld id="{AF0E54CF-CCCC-4BC9-8290-0816D71B162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356085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30027284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356085"/>
            <a:fld id="{8A3BAE04-6A42-4B73-BD27-EC760D1598C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356085"/>
              <a:t>06.02.2024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356085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356085"/>
            <a:fld id="{AF0E54CF-CCCC-4BC9-8290-0816D71B162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356085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582566762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356085"/>
            <a:fld id="{8A3BAE04-6A42-4B73-BD27-EC760D1598C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356085"/>
              <a:t>06.02.2024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356085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356085"/>
            <a:fld id="{AF0E54CF-CCCC-4BC9-8290-0816D71B162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356085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517713866"/>
      </p:ext>
    </p:extLst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56085"/>
            <a:fld id="{8A3BAE04-6A42-4B73-BD27-EC760D1598C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356085"/>
              <a:t>06.02.2024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56085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56085"/>
            <a:fld id="{AF0E54CF-CCCC-4BC9-8290-0816D71B162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356085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652118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1.xml" /><Relationship Id="rId3" Type="http://schemas.openxmlformats.org/officeDocument/2006/relationships/image" Target="../media/image1.jpeg" /><Relationship Id="rId4" Type="http://schemas.openxmlformats.org/officeDocument/2006/relationships/image" Target="../media/image2.jpeg" /><Relationship Id="rId5" Type="http://schemas.openxmlformats.org/officeDocument/2006/relationships/image" Target="../media/image3.jpe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2.xml" /><Relationship Id="rId3" Type="http://schemas.openxmlformats.org/officeDocument/2006/relationships/image" Target="../media/image4.jpeg" /><Relationship Id="rId4" Type="http://schemas.openxmlformats.org/officeDocument/2006/relationships/image" Target="../media/image5.jpeg" /><Relationship Id="rId5" Type="http://schemas.openxmlformats.org/officeDocument/2006/relationships/image" Target="../media/image6.jpeg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TextBox 3"/>
          <p:cNvSpPr txBox="1"/>
          <p:nvPr/>
        </p:nvSpPr>
        <p:spPr>
          <a:xfrm>
            <a:off x="2016650" y="2059907"/>
            <a:ext cx="6309360" cy="2308324"/>
          </a:xfrm>
          <a:prstGeom prst="rect">
            <a:avLst/>
          </a:prstGeom>
          <a:noFill/>
        </p:spPr>
        <p:txBody>
          <a:bodyPr wrap="square" rtlCol="0" anchor="b">
            <a:noAutofit/>
          </a:bodyPr>
          <a:lstStyle>
            <a:defPPr>
              <a:defRPr lang="ru-RU"/>
            </a:defPPr>
            <a:lvl1pPr>
              <a:lnSpc>
                <a:spcPct val="80000"/>
              </a:lnSpc>
              <a:defRPr sz="4800">
                <a:solidFill>
                  <a:schemeClr val="bg1"/>
                </a:solidFill>
                <a:latin typeface="+mj-lt"/>
              </a:defRPr>
            </a:lvl1pPr>
          </a:lstStyle>
          <a:p>
            <a:pPr algn="ctr" rtl="0"/>
            <a:r>
              <a:rPr lang="en" sz="3600" b="1" i="0" u="none" strike="noStrike">
                <a:solidFill>
                  <a:srgbClr val="595959"/>
                </a:solidFill>
                <a:latin typeface="Arial Narrow"/>
                <a:cs typeface="Arial"/>
              </a:rPr>
              <a:t>PROJECTS   </a:t>
            </a:r>
            <a:endParaRPr lang="en-US" sz="3600" b="1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algn="ctr" rtl="0"/>
            <a:r>
              <a:rPr lang="en" sz="3600" b="1" i="0" u="none" strike="noStrike">
                <a:solidFill>
                  <a:srgbClr val="595959"/>
                </a:solidFill>
                <a:latin typeface="Arial Narrow"/>
                <a:cs typeface="Arial"/>
              </a:rPr>
              <a:t>OF JSC “AGRARIAN CREDIT CORPORATION”</a:t>
            </a:r>
          </a:p>
          <a:p>
            <a:pPr algn="ctr" rtl="0"/>
            <a:r>
              <a:rPr lang="en" sz="3600" b="1" i="0" u="none" strike="noStrike">
                <a:solidFill>
                  <a:srgbClr val="595959"/>
                </a:solidFill>
                <a:latin typeface="Arial Narrow"/>
                <a:cs typeface="Arial"/>
              </a:rPr>
              <a:t>FOR IMPLEMENTATION BY INVESTORS</a:t>
            </a:r>
          </a:p>
        </p:txBody>
      </p:sp>
      <p:grpSp>
        <p:nvGrpSpPr>
          <p:cNvPr id="26" name="Рисунок 2">
            <a:extLst>
              <a:ext uri="{FF2B5EF4-FFF2-40B4-BE49-F238E27FC236}">
                <a16:creationId xmlns:a16="http://schemas.microsoft.com/office/drawing/2014/main" id="{8A40258D-88E0-4AB1-B2A6-9DB1443AAC0F}"/>
              </a:ext>
            </a:extLst>
          </p:cNvPr>
          <p:cNvGrpSpPr/>
          <p:nvPr/>
        </p:nvGrpSpPr>
        <p:grpSpPr>
          <a:xfrm>
            <a:off x="558000" y="676535"/>
            <a:ext cx="1209253" cy="1301733"/>
            <a:chOff x="5020122" y="1705501"/>
            <a:chExt cx="1317500" cy="1365827"/>
          </a:xfrm>
          <a:gradFill>
            <a:gsLst>
              <a:gs pos="0">
                <a:srgbClr val="007A40">
                  <a:alpha val="27000"/>
                </a:srgbClr>
              </a:gs>
              <a:gs pos="100000">
                <a:schemeClr val="bg1"/>
              </a:gs>
            </a:gsLst>
            <a:lin ang="5400000" scaled="1"/>
          </a:gradFill>
        </p:grpSpPr>
        <p:sp>
          <p:nvSpPr>
            <p:cNvPr id="27" name="Полилиния: фигура 123">
              <a:extLst>
                <a:ext uri="{FF2B5EF4-FFF2-40B4-BE49-F238E27FC236}">
                  <a16:creationId xmlns:a16="http://schemas.microsoft.com/office/drawing/2014/main" id="{CFF6161A-ACBC-479C-B3B2-67425734B4D3}"/>
                </a:ext>
              </a:extLst>
            </p:cNvPr>
            <p:cNvSpPr/>
            <p:nvPr/>
          </p:nvSpPr>
          <p:spPr>
            <a:xfrm>
              <a:off x="5118672" y="1822886"/>
              <a:ext cx="1218907" cy="1248295"/>
            </a:xfrm>
            <a:custGeom>
              <a:gdLst>
                <a:gd name="connsiteX0" fmla="*/ 594815 w 1218907"/>
                <a:gd name="connsiteY0" fmla="*/ 0 h 1248294"/>
                <a:gd name="connsiteX1" fmla="*/ 1219009 w 1218907"/>
                <a:gd name="connsiteY1" fmla="*/ 624219 h 1248294"/>
                <a:gd name="connsiteX2" fmla="*/ 594815 w 1218907"/>
                <a:gd name="connsiteY2" fmla="*/ 1248458 h 1248294"/>
                <a:gd name="connsiteX3" fmla="*/ 0 w 1218907"/>
                <a:gd name="connsiteY3" fmla="*/ 754706 h 1248294"/>
                <a:gd name="connsiteX4" fmla="*/ 58752 w 1218907"/>
                <a:gd name="connsiteY4" fmla="*/ 754706 h 1248294"/>
                <a:gd name="connsiteX5" fmla="*/ 58752 w 1218907"/>
                <a:gd name="connsiteY5" fmla="*/ 754521 h 1248294"/>
                <a:gd name="connsiteX6" fmla="*/ 594815 w 1218907"/>
                <a:gd name="connsiteY6" fmla="*/ 1190916 h 1248294"/>
                <a:gd name="connsiteX7" fmla="*/ 1161469 w 1218907"/>
                <a:gd name="connsiteY7" fmla="*/ 624219 h 1248294"/>
                <a:gd name="connsiteX8" fmla="*/ 594815 w 1218907"/>
                <a:gd name="connsiteY8" fmla="*/ 57538 h 1248294"/>
                <a:gd name="connsiteX9" fmla="*/ 405959 w 1218907"/>
                <a:gd name="connsiteY9" fmla="*/ 89810 h 1248294"/>
                <a:gd name="connsiteX10" fmla="*/ 368725 w 1218907"/>
                <a:gd name="connsiteY10" fmla="*/ 105059 h 1248294"/>
                <a:gd name="connsiteX11" fmla="*/ 350107 w 1218907"/>
                <a:gd name="connsiteY11" fmla="*/ 50564 h 1248294"/>
                <a:gd name="connsiteX12" fmla="*/ 594815 w 1218907"/>
                <a:gd name="connsiteY12" fmla="*/ 0 h 124829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18907" h="1248294">
                  <a:moveTo>
                    <a:pt x="594815" y="0"/>
                  </a:moveTo>
                  <a:cubicBezTo>
                    <a:pt x="939554" y="0"/>
                    <a:pt x="1219009" y="279479"/>
                    <a:pt x="1219009" y="624219"/>
                  </a:cubicBezTo>
                  <a:cubicBezTo>
                    <a:pt x="1219009" y="968966"/>
                    <a:pt x="918681" y="1248458"/>
                    <a:pt x="594815" y="1248458"/>
                  </a:cubicBezTo>
                  <a:cubicBezTo>
                    <a:pt x="270944" y="1248458"/>
                    <a:pt x="56676" y="1041125"/>
                    <a:pt x="0" y="754706"/>
                  </a:cubicBezTo>
                  <a:lnTo>
                    <a:pt x="58752" y="754706"/>
                  </a:lnTo>
                  <a:lnTo>
                    <a:pt x="58752" y="754521"/>
                  </a:lnTo>
                  <a:cubicBezTo>
                    <a:pt x="114447" y="1009029"/>
                    <a:pt x="302757" y="1190916"/>
                    <a:pt x="594815" y="1190916"/>
                  </a:cubicBezTo>
                  <a:cubicBezTo>
                    <a:pt x="886886" y="1190916"/>
                    <a:pt x="1161469" y="937193"/>
                    <a:pt x="1161469" y="624219"/>
                  </a:cubicBezTo>
                  <a:cubicBezTo>
                    <a:pt x="1161469" y="311261"/>
                    <a:pt x="907759" y="57538"/>
                    <a:pt x="594815" y="57538"/>
                  </a:cubicBezTo>
                  <a:cubicBezTo>
                    <a:pt x="528591" y="57538"/>
                    <a:pt x="465023" y="68938"/>
                    <a:pt x="405959" y="89810"/>
                  </a:cubicBezTo>
                  <a:cubicBezTo>
                    <a:pt x="403706" y="90602"/>
                    <a:pt x="382678" y="99515"/>
                    <a:pt x="368725" y="105059"/>
                  </a:cubicBezTo>
                  <a:cubicBezTo>
                    <a:pt x="333587" y="119024"/>
                    <a:pt x="317939" y="66996"/>
                    <a:pt x="350107" y="50564"/>
                  </a:cubicBezTo>
                  <a:cubicBezTo>
                    <a:pt x="399958" y="25097"/>
                    <a:pt x="498464" y="0"/>
                    <a:pt x="594815" y="0"/>
                  </a:cubicBezTo>
                  <a:close/>
                </a:path>
              </a:pathLst>
            </a:custGeom>
            <a:grpFill/>
            <a:ln w="231" cap="flat">
              <a:noFill/>
              <a:prstDash val="solid"/>
              <a:miter/>
            </a:ln>
          </p:spPr>
          <p:txBody>
            <a:bodyPr rtlCol="0" anchor="ctr">
              <a:noAutofit/>
            </a:bodyPr>
            <a:lstStyle/>
            <a:p>
              <a:endParaRPr lang="ru-RU">
                <a:latin typeface="Arial (основной"/>
              </a:endParaRPr>
            </a:p>
          </p:txBody>
        </p:sp>
        <p:sp>
          <p:nvSpPr>
            <p:cNvPr id="28" name="Полилиния: фигура 124">
              <a:extLst>
                <a:ext uri="{FF2B5EF4-FFF2-40B4-BE49-F238E27FC236}">
                  <a16:creationId xmlns:a16="http://schemas.microsoft.com/office/drawing/2014/main" id="{202E0B5A-F2C1-4373-9182-B613596631B1}"/>
                </a:ext>
              </a:extLst>
            </p:cNvPr>
            <p:cNvSpPr/>
            <p:nvPr/>
          </p:nvSpPr>
          <p:spPr>
            <a:xfrm>
              <a:off x="5239530" y="1949776"/>
              <a:ext cx="971154" cy="994525"/>
            </a:xfrm>
            <a:custGeom>
              <a:gdLst>
                <a:gd name="connsiteX0" fmla="*/ 473956 w 971154"/>
                <a:gd name="connsiteY0" fmla="*/ 0 h 994525"/>
                <a:gd name="connsiteX1" fmla="*/ 971272 w 971154"/>
                <a:gd name="connsiteY1" fmla="*/ 497330 h 994525"/>
                <a:gd name="connsiteX2" fmla="*/ 473956 w 971154"/>
                <a:gd name="connsiteY2" fmla="*/ 994685 h 994525"/>
                <a:gd name="connsiteX3" fmla="*/ 1718 w 971154"/>
                <a:gd name="connsiteY3" fmla="*/ 543858 h 994525"/>
                <a:gd name="connsiteX4" fmla="*/ 0 w 971154"/>
                <a:gd name="connsiteY4" fmla="*/ 534852 h 994525"/>
                <a:gd name="connsiteX5" fmla="*/ 67431 w 971154"/>
                <a:gd name="connsiteY5" fmla="*/ 535060 h 994525"/>
                <a:gd name="connsiteX6" fmla="*/ 68835 w 971154"/>
                <a:gd name="connsiteY6" fmla="*/ 541480 h 994525"/>
                <a:gd name="connsiteX7" fmla="*/ 473956 w 971154"/>
                <a:gd name="connsiteY7" fmla="*/ 928575 h 994525"/>
                <a:gd name="connsiteX8" fmla="*/ 905166 w 971154"/>
                <a:gd name="connsiteY8" fmla="*/ 497330 h 994525"/>
                <a:gd name="connsiteX9" fmla="*/ 473956 w 971154"/>
                <a:gd name="connsiteY9" fmla="*/ 66105 h 994525"/>
                <a:gd name="connsiteX10" fmla="*/ 329795 w 971154"/>
                <a:gd name="connsiteY10" fmla="*/ 90823 h 994525"/>
                <a:gd name="connsiteX11" fmla="*/ 274325 w 971154"/>
                <a:gd name="connsiteY11" fmla="*/ 113023 h 994525"/>
                <a:gd name="connsiteX12" fmla="*/ 254627 w 971154"/>
                <a:gd name="connsiteY12" fmla="*/ 49740 h 994525"/>
                <a:gd name="connsiteX13" fmla="*/ 308892 w 971154"/>
                <a:gd name="connsiteY13" fmla="*/ 28088 h 994525"/>
                <a:gd name="connsiteX14" fmla="*/ 473956 w 971154"/>
                <a:gd name="connsiteY14" fmla="*/ 0 h 99452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971153" h="994525">
                  <a:moveTo>
                    <a:pt x="473956" y="0"/>
                  </a:moveTo>
                  <a:cubicBezTo>
                    <a:pt x="748618" y="0"/>
                    <a:pt x="971272" y="222666"/>
                    <a:pt x="971272" y="497330"/>
                  </a:cubicBezTo>
                  <a:cubicBezTo>
                    <a:pt x="971272" y="772019"/>
                    <a:pt x="748618" y="994685"/>
                    <a:pt x="473956" y="994685"/>
                  </a:cubicBezTo>
                  <a:cubicBezTo>
                    <a:pt x="232952" y="994685"/>
                    <a:pt x="8959" y="854084"/>
                    <a:pt x="1718" y="543858"/>
                  </a:cubicBezTo>
                  <a:cubicBezTo>
                    <a:pt x="1651" y="540833"/>
                    <a:pt x="547" y="537854"/>
                    <a:pt x="0" y="534852"/>
                  </a:cubicBezTo>
                  <a:lnTo>
                    <a:pt x="67431" y="535060"/>
                  </a:lnTo>
                  <a:cubicBezTo>
                    <a:pt x="67888" y="537185"/>
                    <a:pt x="68870" y="539309"/>
                    <a:pt x="68835" y="541480"/>
                  </a:cubicBezTo>
                  <a:cubicBezTo>
                    <a:pt x="64397" y="785643"/>
                    <a:pt x="268781" y="928575"/>
                    <a:pt x="473956" y="928575"/>
                  </a:cubicBezTo>
                  <a:cubicBezTo>
                    <a:pt x="712106" y="928575"/>
                    <a:pt x="905166" y="735512"/>
                    <a:pt x="905166" y="497330"/>
                  </a:cubicBezTo>
                  <a:cubicBezTo>
                    <a:pt x="905166" y="259177"/>
                    <a:pt x="712106" y="66105"/>
                    <a:pt x="473956" y="66105"/>
                  </a:cubicBezTo>
                  <a:cubicBezTo>
                    <a:pt x="423394" y="66105"/>
                    <a:pt x="374859" y="74840"/>
                    <a:pt x="329795" y="90823"/>
                  </a:cubicBezTo>
                  <a:cubicBezTo>
                    <a:pt x="327743" y="91548"/>
                    <a:pt x="294570" y="105158"/>
                    <a:pt x="274325" y="113023"/>
                  </a:cubicBezTo>
                  <a:cubicBezTo>
                    <a:pt x="236822" y="127580"/>
                    <a:pt x="217157" y="64745"/>
                    <a:pt x="254627" y="49740"/>
                  </a:cubicBezTo>
                  <a:cubicBezTo>
                    <a:pt x="275239" y="41473"/>
                    <a:pt x="306583" y="28891"/>
                    <a:pt x="308892" y="28088"/>
                  </a:cubicBezTo>
                  <a:cubicBezTo>
                    <a:pt x="360516" y="9927"/>
                    <a:pt x="416089" y="0"/>
                    <a:pt x="473956" y="0"/>
                  </a:cubicBezTo>
                  <a:close/>
                </a:path>
              </a:pathLst>
            </a:custGeom>
            <a:grpFill/>
            <a:ln w="231" cap="flat">
              <a:noFill/>
              <a:prstDash val="solid"/>
              <a:miter/>
            </a:ln>
          </p:spPr>
          <p:txBody>
            <a:bodyPr rtlCol="0" anchor="ctr">
              <a:noAutofit/>
            </a:bodyPr>
            <a:lstStyle/>
            <a:p>
              <a:endParaRPr lang="ru-RU">
                <a:latin typeface="Arial (основной"/>
              </a:endParaRPr>
            </a:p>
          </p:txBody>
        </p:sp>
        <p:sp>
          <p:nvSpPr>
            <p:cNvPr id="29" name="Полилиния: фигура 125">
              <a:extLst>
                <a:ext uri="{FF2B5EF4-FFF2-40B4-BE49-F238E27FC236}">
                  <a16:creationId xmlns:a16="http://schemas.microsoft.com/office/drawing/2014/main" id="{23A328AB-3CC7-4687-8C34-F9E93E0FD913}"/>
                </a:ext>
              </a:extLst>
            </p:cNvPr>
            <p:cNvSpPr/>
            <p:nvPr/>
          </p:nvSpPr>
          <p:spPr>
            <a:xfrm>
              <a:off x="5375896" y="2078159"/>
              <a:ext cx="706315" cy="737755"/>
            </a:xfrm>
            <a:custGeom>
              <a:gdLst>
                <a:gd name="connsiteX0" fmla="*/ 337591 w 706314"/>
                <a:gd name="connsiteY0" fmla="*/ 0 h 737754"/>
                <a:gd name="connsiteX1" fmla="*/ 706527 w 706314"/>
                <a:gd name="connsiteY1" fmla="*/ 368947 h 737754"/>
                <a:gd name="connsiteX2" fmla="*/ 337591 w 706314"/>
                <a:gd name="connsiteY2" fmla="*/ 737916 h 737754"/>
                <a:gd name="connsiteX3" fmla="*/ 0 w 706314"/>
                <a:gd name="connsiteY3" fmla="*/ 517952 h 737754"/>
                <a:gd name="connsiteX4" fmla="*/ 62890 w 706314"/>
                <a:gd name="connsiteY4" fmla="*/ 501442 h 737754"/>
                <a:gd name="connsiteX5" fmla="*/ 337591 w 706314"/>
                <a:gd name="connsiteY5" fmla="*/ 673885 h 737754"/>
                <a:gd name="connsiteX6" fmla="*/ 642500 w 706314"/>
                <a:gd name="connsiteY6" fmla="*/ 368947 h 737754"/>
                <a:gd name="connsiteX7" fmla="*/ 337591 w 706314"/>
                <a:gd name="connsiteY7" fmla="*/ 64031 h 737754"/>
                <a:gd name="connsiteX8" fmla="*/ 217378 w 706314"/>
                <a:gd name="connsiteY8" fmla="*/ 88651 h 737754"/>
                <a:gd name="connsiteX9" fmla="*/ 205857 w 706314"/>
                <a:gd name="connsiteY9" fmla="*/ 24241 h 737754"/>
                <a:gd name="connsiteX10" fmla="*/ 337591 w 706314"/>
                <a:gd name="connsiteY10" fmla="*/ 0 h 73775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06314" h="737754">
                  <a:moveTo>
                    <a:pt x="337591" y="0"/>
                  </a:moveTo>
                  <a:cubicBezTo>
                    <a:pt x="541350" y="0"/>
                    <a:pt x="706527" y="165185"/>
                    <a:pt x="706527" y="368947"/>
                  </a:cubicBezTo>
                  <a:cubicBezTo>
                    <a:pt x="706527" y="572724"/>
                    <a:pt x="541350" y="737916"/>
                    <a:pt x="337591" y="737916"/>
                  </a:cubicBezTo>
                  <a:cubicBezTo>
                    <a:pt x="186849" y="737916"/>
                    <a:pt x="57244" y="647492"/>
                    <a:pt x="0" y="517952"/>
                  </a:cubicBezTo>
                  <a:lnTo>
                    <a:pt x="62890" y="501442"/>
                  </a:lnTo>
                  <a:cubicBezTo>
                    <a:pt x="112191" y="603504"/>
                    <a:pt x="216665" y="673885"/>
                    <a:pt x="337591" y="673885"/>
                  </a:cubicBezTo>
                  <a:cubicBezTo>
                    <a:pt x="505991" y="673885"/>
                    <a:pt x="642500" y="537371"/>
                    <a:pt x="642500" y="368947"/>
                  </a:cubicBezTo>
                  <a:cubicBezTo>
                    <a:pt x="642500" y="200547"/>
                    <a:pt x="505991" y="64031"/>
                    <a:pt x="337591" y="64031"/>
                  </a:cubicBezTo>
                  <a:cubicBezTo>
                    <a:pt x="294902" y="64031"/>
                    <a:pt x="254121" y="72487"/>
                    <a:pt x="217378" y="88651"/>
                  </a:cubicBezTo>
                  <a:cubicBezTo>
                    <a:pt x="183390" y="103597"/>
                    <a:pt x="153408" y="42958"/>
                    <a:pt x="205857" y="24241"/>
                  </a:cubicBezTo>
                  <a:cubicBezTo>
                    <a:pt x="246772" y="8590"/>
                    <a:pt x="291178" y="0"/>
                    <a:pt x="337591" y="0"/>
                  </a:cubicBezTo>
                  <a:close/>
                </a:path>
              </a:pathLst>
            </a:custGeom>
            <a:grpFill/>
            <a:ln w="231" cap="flat">
              <a:noFill/>
              <a:prstDash val="solid"/>
              <a:miter/>
            </a:ln>
          </p:spPr>
          <p:txBody>
            <a:bodyPr rtlCol="0" anchor="ctr">
              <a:noAutofit/>
            </a:bodyPr>
            <a:lstStyle/>
            <a:p>
              <a:endParaRPr lang="ru-RU">
                <a:latin typeface="Arial (основной"/>
              </a:endParaRPr>
            </a:p>
          </p:txBody>
        </p:sp>
        <p:sp>
          <p:nvSpPr>
            <p:cNvPr id="30" name="Полилиния: фигура 126">
              <a:extLst>
                <a:ext uri="{FF2B5EF4-FFF2-40B4-BE49-F238E27FC236}">
                  <a16:creationId xmlns:a16="http://schemas.microsoft.com/office/drawing/2014/main" id="{BB0ED876-90E1-482D-981D-B5B54B80D066}"/>
                </a:ext>
              </a:extLst>
            </p:cNvPr>
            <p:cNvSpPr/>
            <p:nvPr/>
          </p:nvSpPr>
          <p:spPr>
            <a:xfrm>
              <a:off x="5374835" y="2456285"/>
              <a:ext cx="158626" cy="163022"/>
            </a:xfrm>
            <a:custGeom>
              <a:gdLst>
                <a:gd name="connsiteX0" fmla="*/ 149158 w 158626"/>
                <a:gd name="connsiteY0" fmla="*/ 8554 h 163021"/>
                <a:gd name="connsiteX1" fmla="*/ 149170 w 158626"/>
                <a:gd name="connsiteY1" fmla="*/ 8577 h 163021"/>
                <a:gd name="connsiteX2" fmla="*/ 150130 w 158626"/>
                <a:gd name="connsiteY2" fmla="*/ 52404 h 163021"/>
                <a:gd name="connsiteX3" fmla="*/ 53341 w 158626"/>
                <a:gd name="connsiteY3" fmla="*/ 153519 h 163021"/>
                <a:gd name="connsiteX4" fmla="*/ 9537 w 158626"/>
                <a:gd name="connsiteY4" fmla="*/ 154489 h 163021"/>
                <a:gd name="connsiteX5" fmla="*/ 9525 w 158626"/>
                <a:gd name="connsiteY5" fmla="*/ 154466 h 163021"/>
                <a:gd name="connsiteX6" fmla="*/ 8567 w 158626"/>
                <a:gd name="connsiteY6" fmla="*/ 110662 h 163021"/>
                <a:gd name="connsiteX7" fmla="*/ 105355 w 158626"/>
                <a:gd name="connsiteY7" fmla="*/ 9524 h 163021"/>
                <a:gd name="connsiteX8" fmla="*/ 149158 w 158626"/>
                <a:gd name="connsiteY8" fmla="*/ 8554 h 163021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8626" h="163021">
                  <a:moveTo>
                    <a:pt x="149158" y="8554"/>
                  </a:moveTo>
                  <a:lnTo>
                    <a:pt x="149170" y="8577"/>
                  </a:lnTo>
                  <a:cubicBezTo>
                    <a:pt x="161486" y="20377"/>
                    <a:pt x="161920" y="40073"/>
                    <a:pt x="150130" y="52404"/>
                  </a:cubicBezTo>
                  <a:lnTo>
                    <a:pt x="53341" y="153519"/>
                  </a:lnTo>
                  <a:cubicBezTo>
                    <a:pt x="41562" y="165826"/>
                    <a:pt x="21853" y="166265"/>
                    <a:pt x="9537" y="154489"/>
                  </a:cubicBezTo>
                  <a:lnTo>
                    <a:pt x="9525" y="154466"/>
                  </a:lnTo>
                  <a:cubicBezTo>
                    <a:pt x="-2788" y="142689"/>
                    <a:pt x="-3222" y="122970"/>
                    <a:pt x="8567" y="110662"/>
                  </a:cubicBezTo>
                  <a:lnTo>
                    <a:pt x="105355" y="9524"/>
                  </a:lnTo>
                  <a:cubicBezTo>
                    <a:pt x="117135" y="-2783"/>
                    <a:pt x="136845" y="-3222"/>
                    <a:pt x="149158" y="8554"/>
                  </a:cubicBezTo>
                  <a:close/>
                </a:path>
              </a:pathLst>
            </a:custGeom>
            <a:grpFill/>
            <a:ln w="231" cap="flat">
              <a:noFill/>
              <a:prstDash val="solid"/>
              <a:miter/>
            </a:ln>
          </p:spPr>
          <p:txBody>
            <a:bodyPr rtlCol="0" anchor="ctr">
              <a:noAutofit/>
            </a:bodyPr>
            <a:lstStyle/>
            <a:p>
              <a:endParaRPr lang="ru-RU">
                <a:latin typeface="Arial (основной"/>
              </a:endParaRPr>
            </a:p>
          </p:txBody>
        </p:sp>
        <p:sp>
          <p:nvSpPr>
            <p:cNvPr id="31" name="Полилиния: фигура 127">
              <a:extLst>
                <a:ext uri="{FF2B5EF4-FFF2-40B4-BE49-F238E27FC236}">
                  <a16:creationId xmlns:a16="http://schemas.microsoft.com/office/drawing/2014/main" id="{45DCAC95-8DB8-4D84-9189-5A6E96D0F58B}"/>
                </a:ext>
              </a:extLst>
            </p:cNvPr>
            <p:cNvSpPr/>
            <p:nvPr/>
          </p:nvSpPr>
          <p:spPr>
            <a:xfrm>
              <a:off x="5245794" y="2325490"/>
              <a:ext cx="183563" cy="189115"/>
            </a:xfrm>
            <a:custGeom>
              <a:gdLst>
                <a:gd name="connsiteX0" fmla="*/ 174240 w 183563"/>
                <a:gd name="connsiteY0" fmla="*/ 8563 h 189114"/>
                <a:gd name="connsiteX1" fmla="*/ 174252 w 183563"/>
                <a:gd name="connsiteY1" fmla="*/ 8586 h 189114"/>
                <a:gd name="connsiteX2" fmla="*/ 175210 w 183563"/>
                <a:gd name="connsiteY2" fmla="*/ 52389 h 189114"/>
                <a:gd name="connsiteX3" fmla="*/ 53347 w 183563"/>
                <a:gd name="connsiteY3" fmla="*/ 179712 h 189114"/>
                <a:gd name="connsiteX4" fmla="*/ 9532 w 183563"/>
                <a:gd name="connsiteY4" fmla="*/ 180682 h 189114"/>
                <a:gd name="connsiteX5" fmla="*/ 9532 w 183563"/>
                <a:gd name="connsiteY5" fmla="*/ 180682 h 189114"/>
                <a:gd name="connsiteX6" fmla="*/ 8562 w 183563"/>
                <a:gd name="connsiteY6" fmla="*/ 136856 h 189114"/>
                <a:gd name="connsiteX7" fmla="*/ 130425 w 183563"/>
                <a:gd name="connsiteY7" fmla="*/ 9532 h 189114"/>
                <a:gd name="connsiteX8" fmla="*/ 174240 w 183563"/>
                <a:gd name="connsiteY8" fmla="*/ 8563 h 18911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3563" h="189114">
                  <a:moveTo>
                    <a:pt x="174240" y="8563"/>
                  </a:moveTo>
                  <a:lnTo>
                    <a:pt x="174252" y="8586"/>
                  </a:lnTo>
                  <a:cubicBezTo>
                    <a:pt x="186566" y="20362"/>
                    <a:pt x="186991" y="40082"/>
                    <a:pt x="175210" y="52389"/>
                  </a:cubicBezTo>
                  <a:lnTo>
                    <a:pt x="53347" y="179712"/>
                  </a:lnTo>
                  <a:cubicBezTo>
                    <a:pt x="41557" y="192043"/>
                    <a:pt x="21857" y="192459"/>
                    <a:pt x="9532" y="180682"/>
                  </a:cubicBezTo>
                  <a:lnTo>
                    <a:pt x="9532" y="180682"/>
                  </a:lnTo>
                  <a:cubicBezTo>
                    <a:pt x="-2793" y="168883"/>
                    <a:pt x="-3218" y="149186"/>
                    <a:pt x="8562" y="136856"/>
                  </a:cubicBezTo>
                  <a:lnTo>
                    <a:pt x="130425" y="9532"/>
                  </a:lnTo>
                  <a:cubicBezTo>
                    <a:pt x="142215" y="-2798"/>
                    <a:pt x="161924" y="-3214"/>
                    <a:pt x="174240" y="8563"/>
                  </a:cubicBezTo>
                  <a:close/>
                </a:path>
              </a:pathLst>
            </a:custGeom>
            <a:grpFill/>
            <a:ln w="231" cap="flat">
              <a:noFill/>
              <a:prstDash val="solid"/>
              <a:miter/>
            </a:ln>
          </p:spPr>
          <p:txBody>
            <a:bodyPr rtlCol="0" anchor="ctr">
              <a:noAutofit/>
            </a:bodyPr>
            <a:lstStyle/>
            <a:p>
              <a:endParaRPr lang="ru-RU">
                <a:latin typeface="Arial (основной"/>
              </a:endParaRPr>
            </a:p>
          </p:txBody>
        </p:sp>
        <p:sp>
          <p:nvSpPr>
            <p:cNvPr id="32" name="Полилиния: фигура 128">
              <a:extLst>
                <a:ext uri="{FF2B5EF4-FFF2-40B4-BE49-F238E27FC236}">
                  <a16:creationId xmlns:a16="http://schemas.microsoft.com/office/drawing/2014/main" id="{613C2342-E8AB-4B34-A851-68DAF577BDD3}"/>
                </a:ext>
              </a:extLst>
            </p:cNvPr>
            <p:cNvSpPr/>
            <p:nvPr/>
          </p:nvSpPr>
          <p:spPr>
            <a:xfrm>
              <a:off x="5120516" y="2325490"/>
              <a:ext cx="183563" cy="189115"/>
            </a:xfrm>
            <a:custGeom>
              <a:gdLst>
                <a:gd name="connsiteX0" fmla="*/ 9535 w 183563"/>
                <a:gd name="connsiteY0" fmla="*/ 8563 h 189114"/>
                <a:gd name="connsiteX1" fmla="*/ 9523 w 183563"/>
                <a:gd name="connsiteY1" fmla="*/ 8586 h 189114"/>
                <a:gd name="connsiteX2" fmla="*/ 8563 w 183563"/>
                <a:gd name="connsiteY2" fmla="*/ 52389 h 189114"/>
                <a:gd name="connsiteX3" fmla="*/ 130425 w 183563"/>
                <a:gd name="connsiteY3" fmla="*/ 179712 h 189114"/>
                <a:gd name="connsiteX4" fmla="*/ 174241 w 183563"/>
                <a:gd name="connsiteY4" fmla="*/ 180682 h 189114"/>
                <a:gd name="connsiteX5" fmla="*/ 174241 w 183563"/>
                <a:gd name="connsiteY5" fmla="*/ 180682 h 189114"/>
                <a:gd name="connsiteX6" fmla="*/ 175213 w 183563"/>
                <a:gd name="connsiteY6" fmla="*/ 136856 h 189114"/>
                <a:gd name="connsiteX7" fmla="*/ 53350 w 183563"/>
                <a:gd name="connsiteY7" fmla="*/ 9532 h 189114"/>
                <a:gd name="connsiteX8" fmla="*/ 9535 w 183563"/>
                <a:gd name="connsiteY8" fmla="*/ 8563 h 18911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3563" h="189114">
                  <a:moveTo>
                    <a:pt x="9535" y="8563"/>
                  </a:moveTo>
                  <a:lnTo>
                    <a:pt x="9523" y="8586"/>
                  </a:lnTo>
                  <a:cubicBezTo>
                    <a:pt x="-2793" y="20362"/>
                    <a:pt x="-3216" y="40082"/>
                    <a:pt x="8563" y="52389"/>
                  </a:cubicBezTo>
                  <a:lnTo>
                    <a:pt x="130425" y="179712"/>
                  </a:lnTo>
                  <a:cubicBezTo>
                    <a:pt x="142217" y="192043"/>
                    <a:pt x="161915" y="192459"/>
                    <a:pt x="174241" y="180682"/>
                  </a:cubicBezTo>
                  <a:lnTo>
                    <a:pt x="174241" y="180682"/>
                  </a:lnTo>
                  <a:cubicBezTo>
                    <a:pt x="186568" y="168883"/>
                    <a:pt x="186991" y="149186"/>
                    <a:pt x="175213" y="136856"/>
                  </a:cubicBezTo>
                  <a:lnTo>
                    <a:pt x="53350" y="9532"/>
                  </a:lnTo>
                  <a:cubicBezTo>
                    <a:pt x="41558" y="-2798"/>
                    <a:pt x="21848" y="-3214"/>
                    <a:pt x="9535" y="8563"/>
                  </a:cubicBezTo>
                  <a:close/>
                </a:path>
              </a:pathLst>
            </a:custGeom>
            <a:grpFill/>
            <a:ln w="231" cap="flat">
              <a:noFill/>
              <a:prstDash val="solid"/>
              <a:miter/>
            </a:ln>
          </p:spPr>
          <p:txBody>
            <a:bodyPr rtlCol="0" anchor="ctr">
              <a:noAutofit/>
            </a:bodyPr>
            <a:lstStyle/>
            <a:p>
              <a:endParaRPr lang="ru-RU">
                <a:latin typeface="Arial (основной"/>
              </a:endParaRPr>
            </a:p>
          </p:txBody>
        </p:sp>
        <p:sp>
          <p:nvSpPr>
            <p:cNvPr id="33" name="Полилиния: фигура 129">
              <a:extLst>
                <a:ext uri="{FF2B5EF4-FFF2-40B4-BE49-F238E27FC236}">
                  <a16:creationId xmlns:a16="http://schemas.microsoft.com/office/drawing/2014/main" id="{B58B0083-8FC4-4B3B-8C67-47A94A3C39D3}"/>
                </a:ext>
              </a:extLst>
            </p:cNvPr>
            <p:cNvSpPr/>
            <p:nvPr/>
          </p:nvSpPr>
          <p:spPr>
            <a:xfrm>
              <a:off x="5245794" y="2162413"/>
              <a:ext cx="183563" cy="189115"/>
            </a:xfrm>
            <a:custGeom>
              <a:gdLst>
                <a:gd name="connsiteX0" fmla="*/ 174240 w 183563"/>
                <a:gd name="connsiteY0" fmla="*/ 8566 h 189114"/>
                <a:gd name="connsiteX1" fmla="*/ 174252 w 183563"/>
                <a:gd name="connsiteY1" fmla="*/ 8578 h 189114"/>
                <a:gd name="connsiteX2" fmla="*/ 175210 w 183563"/>
                <a:gd name="connsiteY2" fmla="*/ 52395 h 189114"/>
                <a:gd name="connsiteX3" fmla="*/ 53347 w 183563"/>
                <a:gd name="connsiteY3" fmla="*/ 179721 h 189114"/>
                <a:gd name="connsiteX4" fmla="*/ 9532 w 183563"/>
                <a:gd name="connsiteY4" fmla="*/ 180691 h 189114"/>
                <a:gd name="connsiteX5" fmla="*/ 9532 w 183563"/>
                <a:gd name="connsiteY5" fmla="*/ 180691 h 189114"/>
                <a:gd name="connsiteX6" fmla="*/ 8562 w 183563"/>
                <a:gd name="connsiteY6" fmla="*/ 136862 h 189114"/>
                <a:gd name="connsiteX7" fmla="*/ 130425 w 183563"/>
                <a:gd name="connsiteY7" fmla="*/ 9527 h 189114"/>
                <a:gd name="connsiteX8" fmla="*/ 174240 w 183563"/>
                <a:gd name="connsiteY8" fmla="*/ 8566 h 18911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3563" h="189114">
                  <a:moveTo>
                    <a:pt x="174240" y="8566"/>
                  </a:moveTo>
                  <a:lnTo>
                    <a:pt x="174252" y="8578"/>
                  </a:lnTo>
                  <a:cubicBezTo>
                    <a:pt x="186566" y="20371"/>
                    <a:pt x="186991" y="40081"/>
                    <a:pt x="175210" y="52395"/>
                  </a:cubicBezTo>
                  <a:lnTo>
                    <a:pt x="53347" y="179721"/>
                  </a:lnTo>
                  <a:cubicBezTo>
                    <a:pt x="41557" y="192028"/>
                    <a:pt x="21857" y="192467"/>
                    <a:pt x="9532" y="180691"/>
                  </a:cubicBezTo>
                  <a:lnTo>
                    <a:pt x="9532" y="180691"/>
                  </a:lnTo>
                  <a:cubicBezTo>
                    <a:pt x="-2793" y="168891"/>
                    <a:pt x="-3218" y="149172"/>
                    <a:pt x="8562" y="136862"/>
                  </a:cubicBezTo>
                  <a:lnTo>
                    <a:pt x="130425" y="9527"/>
                  </a:lnTo>
                  <a:cubicBezTo>
                    <a:pt x="142215" y="-2787"/>
                    <a:pt x="161924" y="-3224"/>
                    <a:pt x="174240" y="8566"/>
                  </a:cubicBezTo>
                  <a:close/>
                </a:path>
              </a:pathLst>
            </a:custGeom>
            <a:grpFill/>
            <a:ln w="231" cap="flat">
              <a:noFill/>
              <a:prstDash val="solid"/>
              <a:miter/>
            </a:ln>
          </p:spPr>
          <p:txBody>
            <a:bodyPr rtlCol="0" anchor="ctr">
              <a:noAutofit/>
            </a:bodyPr>
            <a:lstStyle/>
            <a:p>
              <a:endParaRPr lang="ru-RU">
                <a:latin typeface="Arial (основной"/>
              </a:endParaRPr>
            </a:p>
          </p:txBody>
        </p:sp>
        <p:sp>
          <p:nvSpPr>
            <p:cNvPr id="34" name="Полилиния: фигура 130">
              <a:extLst>
                <a:ext uri="{FF2B5EF4-FFF2-40B4-BE49-F238E27FC236}">
                  <a16:creationId xmlns:a16="http://schemas.microsoft.com/office/drawing/2014/main" id="{FA384A0D-46A7-46ED-9D81-FFBB8FB5AEA9}"/>
                </a:ext>
              </a:extLst>
            </p:cNvPr>
            <p:cNvSpPr/>
            <p:nvPr/>
          </p:nvSpPr>
          <p:spPr>
            <a:xfrm>
              <a:off x="5120516" y="2162413"/>
              <a:ext cx="183563" cy="189115"/>
            </a:xfrm>
            <a:custGeom>
              <a:gdLst>
                <a:gd name="connsiteX0" fmla="*/ 9535 w 183563"/>
                <a:gd name="connsiteY0" fmla="*/ 8566 h 189114"/>
                <a:gd name="connsiteX1" fmla="*/ 9523 w 183563"/>
                <a:gd name="connsiteY1" fmla="*/ 8578 h 189114"/>
                <a:gd name="connsiteX2" fmla="*/ 8563 w 183563"/>
                <a:gd name="connsiteY2" fmla="*/ 52395 h 189114"/>
                <a:gd name="connsiteX3" fmla="*/ 130425 w 183563"/>
                <a:gd name="connsiteY3" fmla="*/ 179721 h 189114"/>
                <a:gd name="connsiteX4" fmla="*/ 174241 w 183563"/>
                <a:gd name="connsiteY4" fmla="*/ 180691 h 189114"/>
                <a:gd name="connsiteX5" fmla="*/ 174241 w 183563"/>
                <a:gd name="connsiteY5" fmla="*/ 180691 h 189114"/>
                <a:gd name="connsiteX6" fmla="*/ 175213 w 183563"/>
                <a:gd name="connsiteY6" fmla="*/ 136862 h 189114"/>
                <a:gd name="connsiteX7" fmla="*/ 53350 w 183563"/>
                <a:gd name="connsiteY7" fmla="*/ 9527 h 189114"/>
                <a:gd name="connsiteX8" fmla="*/ 9535 w 183563"/>
                <a:gd name="connsiteY8" fmla="*/ 8566 h 18911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3563" h="189114">
                  <a:moveTo>
                    <a:pt x="9535" y="8566"/>
                  </a:moveTo>
                  <a:lnTo>
                    <a:pt x="9523" y="8578"/>
                  </a:lnTo>
                  <a:cubicBezTo>
                    <a:pt x="-2793" y="20371"/>
                    <a:pt x="-3216" y="40081"/>
                    <a:pt x="8563" y="52395"/>
                  </a:cubicBezTo>
                  <a:lnTo>
                    <a:pt x="130425" y="179721"/>
                  </a:lnTo>
                  <a:cubicBezTo>
                    <a:pt x="142217" y="192028"/>
                    <a:pt x="161915" y="192467"/>
                    <a:pt x="174241" y="180691"/>
                  </a:cubicBezTo>
                  <a:lnTo>
                    <a:pt x="174241" y="180691"/>
                  </a:lnTo>
                  <a:cubicBezTo>
                    <a:pt x="186568" y="168891"/>
                    <a:pt x="186991" y="149172"/>
                    <a:pt x="175213" y="136862"/>
                  </a:cubicBezTo>
                  <a:lnTo>
                    <a:pt x="53350" y="9527"/>
                  </a:lnTo>
                  <a:cubicBezTo>
                    <a:pt x="41558" y="-2787"/>
                    <a:pt x="21848" y="-3224"/>
                    <a:pt x="9535" y="8566"/>
                  </a:cubicBezTo>
                  <a:close/>
                </a:path>
              </a:pathLst>
            </a:custGeom>
            <a:grpFill/>
            <a:ln w="231" cap="flat">
              <a:noFill/>
              <a:prstDash val="solid"/>
              <a:miter/>
            </a:ln>
          </p:spPr>
          <p:txBody>
            <a:bodyPr rtlCol="0" anchor="ctr">
              <a:noAutofit/>
            </a:bodyPr>
            <a:lstStyle/>
            <a:p>
              <a:endParaRPr lang="ru-RU">
                <a:latin typeface="Arial (основной"/>
              </a:endParaRPr>
            </a:p>
          </p:txBody>
        </p:sp>
        <p:sp>
          <p:nvSpPr>
            <p:cNvPr id="35" name="Полилиния: фигура 131">
              <a:extLst>
                <a:ext uri="{FF2B5EF4-FFF2-40B4-BE49-F238E27FC236}">
                  <a16:creationId xmlns:a16="http://schemas.microsoft.com/office/drawing/2014/main" id="{68850216-8E55-4966-8B98-894059B61B08}"/>
                </a:ext>
              </a:extLst>
            </p:cNvPr>
            <p:cNvSpPr/>
            <p:nvPr/>
          </p:nvSpPr>
          <p:spPr>
            <a:xfrm>
              <a:off x="5245794" y="2010402"/>
              <a:ext cx="183563" cy="189115"/>
            </a:xfrm>
            <a:custGeom>
              <a:gdLst>
                <a:gd name="connsiteX0" fmla="*/ 174240 w 183563"/>
                <a:gd name="connsiteY0" fmla="*/ 8567 h 189114"/>
                <a:gd name="connsiteX1" fmla="*/ 174252 w 183563"/>
                <a:gd name="connsiteY1" fmla="*/ 8579 h 189114"/>
                <a:gd name="connsiteX2" fmla="*/ 175210 w 183563"/>
                <a:gd name="connsiteY2" fmla="*/ 52396 h 189114"/>
                <a:gd name="connsiteX3" fmla="*/ 53347 w 183563"/>
                <a:gd name="connsiteY3" fmla="*/ 179720 h 189114"/>
                <a:gd name="connsiteX4" fmla="*/ 9532 w 183563"/>
                <a:gd name="connsiteY4" fmla="*/ 180680 h 189114"/>
                <a:gd name="connsiteX5" fmla="*/ 9532 w 183563"/>
                <a:gd name="connsiteY5" fmla="*/ 180680 h 189114"/>
                <a:gd name="connsiteX6" fmla="*/ 8562 w 183563"/>
                <a:gd name="connsiteY6" fmla="*/ 136863 h 189114"/>
                <a:gd name="connsiteX7" fmla="*/ 130425 w 183563"/>
                <a:gd name="connsiteY7" fmla="*/ 9528 h 189114"/>
                <a:gd name="connsiteX8" fmla="*/ 174240 w 183563"/>
                <a:gd name="connsiteY8" fmla="*/ 8567 h 18911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3563" h="189114">
                  <a:moveTo>
                    <a:pt x="174240" y="8567"/>
                  </a:moveTo>
                  <a:lnTo>
                    <a:pt x="174252" y="8579"/>
                  </a:lnTo>
                  <a:cubicBezTo>
                    <a:pt x="186566" y="20369"/>
                    <a:pt x="186991" y="40082"/>
                    <a:pt x="175210" y="52396"/>
                  </a:cubicBezTo>
                  <a:lnTo>
                    <a:pt x="53347" y="179720"/>
                  </a:lnTo>
                  <a:cubicBezTo>
                    <a:pt x="41557" y="192036"/>
                    <a:pt x="21857" y="192470"/>
                    <a:pt x="9532" y="180680"/>
                  </a:cubicBezTo>
                  <a:lnTo>
                    <a:pt x="9532" y="180680"/>
                  </a:lnTo>
                  <a:cubicBezTo>
                    <a:pt x="-2793" y="168890"/>
                    <a:pt x="-3218" y="149177"/>
                    <a:pt x="8562" y="136863"/>
                  </a:cubicBezTo>
                  <a:lnTo>
                    <a:pt x="130425" y="9528"/>
                  </a:lnTo>
                  <a:cubicBezTo>
                    <a:pt x="142215" y="-2789"/>
                    <a:pt x="161924" y="-3223"/>
                    <a:pt x="174240" y="8567"/>
                  </a:cubicBezTo>
                  <a:close/>
                </a:path>
              </a:pathLst>
            </a:custGeom>
            <a:grpFill/>
            <a:ln w="231" cap="flat">
              <a:noFill/>
              <a:prstDash val="solid"/>
              <a:miter/>
            </a:ln>
          </p:spPr>
          <p:txBody>
            <a:bodyPr rtlCol="0" anchor="ctr">
              <a:noAutofit/>
            </a:bodyPr>
            <a:lstStyle/>
            <a:p>
              <a:endParaRPr lang="ru-RU">
                <a:latin typeface="Arial (основной"/>
              </a:endParaRPr>
            </a:p>
          </p:txBody>
        </p:sp>
        <p:sp>
          <p:nvSpPr>
            <p:cNvPr id="36" name="Полилиния: фигура 132">
              <a:extLst>
                <a:ext uri="{FF2B5EF4-FFF2-40B4-BE49-F238E27FC236}">
                  <a16:creationId xmlns:a16="http://schemas.microsoft.com/office/drawing/2014/main" id="{14C0481D-3DED-4E9C-8E40-BE50F0771D4D}"/>
                </a:ext>
              </a:extLst>
            </p:cNvPr>
            <p:cNvSpPr/>
            <p:nvPr/>
          </p:nvSpPr>
          <p:spPr>
            <a:xfrm>
              <a:off x="5120516" y="2010402"/>
              <a:ext cx="183563" cy="189115"/>
            </a:xfrm>
            <a:custGeom>
              <a:gdLst>
                <a:gd name="connsiteX0" fmla="*/ 9535 w 183563"/>
                <a:gd name="connsiteY0" fmla="*/ 8567 h 189114"/>
                <a:gd name="connsiteX1" fmla="*/ 9523 w 183563"/>
                <a:gd name="connsiteY1" fmla="*/ 8579 h 189114"/>
                <a:gd name="connsiteX2" fmla="*/ 8563 w 183563"/>
                <a:gd name="connsiteY2" fmla="*/ 52396 h 189114"/>
                <a:gd name="connsiteX3" fmla="*/ 130425 w 183563"/>
                <a:gd name="connsiteY3" fmla="*/ 179720 h 189114"/>
                <a:gd name="connsiteX4" fmla="*/ 174241 w 183563"/>
                <a:gd name="connsiteY4" fmla="*/ 180680 h 189114"/>
                <a:gd name="connsiteX5" fmla="*/ 174241 w 183563"/>
                <a:gd name="connsiteY5" fmla="*/ 180680 h 189114"/>
                <a:gd name="connsiteX6" fmla="*/ 175213 w 183563"/>
                <a:gd name="connsiteY6" fmla="*/ 136863 h 189114"/>
                <a:gd name="connsiteX7" fmla="*/ 53350 w 183563"/>
                <a:gd name="connsiteY7" fmla="*/ 9528 h 189114"/>
                <a:gd name="connsiteX8" fmla="*/ 9535 w 183563"/>
                <a:gd name="connsiteY8" fmla="*/ 8567 h 18911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3563" h="189114">
                  <a:moveTo>
                    <a:pt x="9535" y="8567"/>
                  </a:moveTo>
                  <a:lnTo>
                    <a:pt x="9523" y="8579"/>
                  </a:lnTo>
                  <a:cubicBezTo>
                    <a:pt x="-2793" y="20369"/>
                    <a:pt x="-3216" y="40082"/>
                    <a:pt x="8563" y="52396"/>
                  </a:cubicBezTo>
                  <a:lnTo>
                    <a:pt x="130425" y="179720"/>
                  </a:lnTo>
                  <a:cubicBezTo>
                    <a:pt x="142217" y="192036"/>
                    <a:pt x="161915" y="192470"/>
                    <a:pt x="174241" y="180680"/>
                  </a:cubicBezTo>
                  <a:lnTo>
                    <a:pt x="174241" y="180680"/>
                  </a:lnTo>
                  <a:cubicBezTo>
                    <a:pt x="186568" y="168890"/>
                    <a:pt x="186991" y="149177"/>
                    <a:pt x="175213" y="136863"/>
                  </a:cubicBezTo>
                  <a:lnTo>
                    <a:pt x="53350" y="9528"/>
                  </a:lnTo>
                  <a:cubicBezTo>
                    <a:pt x="41558" y="-2789"/>
                    <a:pt x="21848" y="-3223"/>
                    <a:pt x="9535" y="8567"/>
                  </a:cubicBezTo>
                  <a:close/>
                </a:path>
              </a:pathLst>
            </a:custGeom>
            <a:grpFill/>
            <a:ln w="231" cap="flat">
              <a:noFill/>
              <a:prstDash val="solid"/>
              <a:miter/>
            </a:ln>
          </p:spPr>
          <p:txBody>
            <a:bodyPr rtlCol="0" anchor="ctr">
              <a:noAutofit/>
            </a:bodyPr>
            <a:lstStyle/>
            <a:p>
              <a:endParaRPr lang="ru-RU">
                <a:latin typeface="Arial (основной"/>
              </a:endParaRPr>
            </a:p>
          </p:txBody>
        </p:sp>
        <p:sp>
          <p:nvSpPr>
            <p:cNvPr id="37" name="Полилиния: фигура 133">
              <a:extLst>
                <a:ext uri="{FF2B5EF4-FFF2-40B4-BE49-F238E27FC236}">
                  <a16:creationId xmlns:a16="http://schemas.microsoft.com/office/drawing/2014/main" id="{B82E9D82-4723-4E70-81B8-07995C16C596}"/>
                </a:ext>
              </a:extLst>
            </p:cNvPr>
            <p:cNvSpPr/>
            <p:nvPr/>
          </p:nvSpPr>
          <p:spPr>
            <a:xfrm>
              <a:off x="5367674" y="1841359"/>
              <a:ext cx="61880" cy="230909"/>
            </a:xfrm>
            <a:custGeom>
              <a:gdLst>
                <a:gd name="connsiteX0" fmla="*/ 30989 w 61880"/>
                <a:gd name="connsiteY0" fmla="*/ 0 h 230909"/>
                <a:gd name="connsiteX1" fmla="*/ 31000 w 61880"/>
                <a:gd name="connsiteY1" fmla="*/ 0 h 230909"/>
                <a:gd name="connsiteX2" fmla="*/ 61987 w 61880"/>
                <a:gd name="connsiteY2" fmla="*/ 30988 h 230909"/>
                <a:gd name="connsiteX3" fmla="*/ 61987 w 61880"/>
                <a:gd name="connsiteY3" fmla="*/ 199988 h 230909"/>
                <a:gd name="connsiteX4" fmla="*/ 31000 w 61880"/>
                <a:gd name="connsiteY4" fmla="*/ 230976 h 230909"/>
                <a:gd name="connsiteX5" fmla="*/ 30989 w 61880"/>
                <a:gd name="connsiteY5" fmla="*/ 230976 h 230909"/>
                <a:gd name="connsiteX6" fmla="*/ 0 w 61880"/>
                <a:gd name="connsiteY6" fmla="*/ 199988 h 230909"/>
                <a:gd name="connsiteX7" fmla="*/ 0 w 61880"/>
                <a:gd name="connsiteY7" fmla="*/ 30988 h 230909"/>
                <a:gd name="connsiteX8" fmla="*/ 30989 w 61880"/>
                <a:gd name="connsiteY8" fmla="*/ 0 h 230909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1880" h="230909">
                  <a:moveTo>
                    <a:pt x="30989" y="0"/>
                  </a:moveTo>
                  <a:lnTo>
                    <a:pt x="31000" y="0"/>
                  </a:lnTo>
                  <a:cubicBezTo>
                    <a:pt x="48043" y="0"/>
                    <a:pt x="61987" y="13942"/>
                    <a:pt x="61987" y="30988"/>
                  </a:cubicBezTo>
                  <a:lnTo>
                    <a:pt x="61987" y="199988"/>
                  </a:lnTo>
                  <a:cubicBezTo>
                    <a:pt x="61987" y="217034"/>
                    <a:pt x="48043" y="230976"/>
                    <a:pt x="31000" y="230976"/>
                  </a:cubicBezTo>
                  <a:lnTo>
                    <a:pt x="30989" y="230976"/>
                  </a:lnTo>
                  <a:cubicBezTo>
                    <a:pt x="13944" y="230976"/>
                    <a:pt x="0" y="217034"/>
                    <a:pt x="0" y="199988"/>
                  </a:cubicBezTo>
                  <a:lnTo>
                    <a:pt x="0" y="30988"/>
                  </a:lnTo>
                  <a:cubicBezTo>
                    <a:pt x="0" y="13942"/>
                    <a:pt x="13944" y="0"/>
                    <a:pt x="30989" y="0"/>
                  </a:cubicBezTo>
                  <a:close/>
                </a:path>
              </a:pathLst>
            </a:custGeom>
            <a:grpFill/>
            <a:ln w="231" cap="flat">
              <a:noFill/>
              <a:prstDash val="solid"/>
              <a:miter/>
            </a:ln>
          </p:spPr>
          <p:txBody>
            <a:bodyPr rtlCol="0" anchor="ctr">
              <a:noAutofit/>
            </a:bodyPr>
            <a:lstStyle/>
            <a:p>
              <a:endParaRPr lang="ru-RU">
                <a:latin typeface="Arial (основной"/>
              </a:endParaRPr>
            </a:p>
          </p:txBody>
        </p:sp>
        <p:sp>
          <p:nvSpPr>
            <p:cNvPr id="38" name="Полилиния: фигура 136">
              <a:extLst>
                <a:ext uri="{FF2B5EF4-FFF2-40B4-BE49-F238E27FC236}">
                  <a16:creationId xmlns:a16="http://schemas.microsoft.com/office/drawing/2014/main" id="{18A65946-3DDF-4B77-A30B-C8F77E1D78B3}"/>
                </a:ext>
              </a:extLst>
            </p:cNvPr>
            <p:cNvSpPr/>
            <p:nvPr/>
          </p:nvSpPr>
          <p:spPr>
            <a:xfrm>
              <a:off x="5250810" y="1705501"/>
              <a:ext cx="61880" cy="336204"/>
            </a:xfrm>
            <a:custGeom>
              <a:gdLst>
                <a:gd name="connsiteX0" fmla="*/ 30986 w 61880"/>
                <a:gd name="connsiteY0" fmla="*/ 0 h 336203"/>
                <a:gd name="connsiteX1" fmla="*/ 30998 w 61880"/>
                <a:gd name="connsiteY1" fmla="*/ 0 h 336203"/>
                <a:gd name="connsiteX2" fmla="*/ 61984 w 61880"/>
                <a:gd name="connsiteY2" fmla="*/ 30988 h 336203"/>
                <a:gd name="connsiteX3" fmla="*/ 61984 w 61880"/>
                <a:gd name="connsiteY3" fmla="*/ 305359 h 336203"/>
                <a:gd name="connsiteX4" fmla="*/ 30998 w 61880"/>
                <a:gd name="connsiteY4" fmla="*/ 336347 h 336203"/>
                <a:gd name="connsiteX5" fmla="*/ 30986 w 61880"/>
                <a:gd name="connsiteY5" fmla="*/ 336347 h 336203"/>
                <a:gd name="connsiteX6" fmla="*/ 0 w 61880"/>
                <a:gd name="connsiteY6" fmla="*/ 305359 h 336203"/>
                <a:gd name="connsiteX7" fmla="*/ 0 w 61880"/>
                <a:gd name="connsiteY7" fmla="*/ 30988 h 336203"/>
                <a:gd name="connsiteX8" fmla="*/ 30986 w 61880"/>
                <a:gd name="connsiteY8" fmla="*/ 0 h 33620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1880" h="336203">
                  <a:moveTo>
                    <a:pt x="30986" y="0"/>
                  </a:moveTo>
                  <a:lnTo>
                    <a:pt x="30998" y="0"/>
                  </a:lnTo>
                  <a:cubicBezTo>
                    <a:pt x="48041" y="0"/>
                    <a:pt x="61984" y="13942"/>
                    <a:pt x="61984" y="30988"/>
                  </a:cubicBezTo>
                  <a:lnTo>
                    <a:pt x="61984" y="305359"/>
                  </a:lnTo>
                  <a:cubicBezTo>
                    <a:pt x="61984" y="322404"/>
                    <a:pt x="48041" y="336347"/>
                    <a:pt x="30998" y="336347"/>
                  </a:cubicBezTo>
                  <a:lnTo>
                    <a:pt x="30986" y="336347"/>
                  </a:lnTo>
                  <a:cubicBezTo>
                    <a:pt x="13942" y="336347"/>
                    <a:pt x="0" y="322404"/>
                    <a:pt x="0" y="305359"/>
                  </a:cubicBezTo>
                  <a:lnTo>
                    <a:pt x="0" y="30988"/>
                  </a:lnTo>
                  <a:cubicBezTo>
                    <a:pt x="0" y="13942"/>
                    <a:pt x="13942" y="0"/>
                    <a:pt x="30986" y="0"/>
                  </a:cubicBezTo>
                  <a:close/>
                </a:path>
              </a:pathLst>
            </a:custGeom>
            <a:grpFill/>
            <a:ln w="231" cap="flat">
              <a:noFill/>
              <a:prstDash val="solid"/>
              <a:miter/>
            </a:ln>
          </p:spPr>
          <p:txBody>
            <a:bodyPr rtlCol="0" anchor="ctr">
              <a:noAutofit/>
            </a:bodyPr>
            <a:lstStyle/>
            <a:p>
              <a:endParaRPr lang="ru-RU">
                <a:latin typeface="Arial (основной"/>
              </a:endParaRPr>
            </a:p>
          </p:txBody>
        </p:sp>
        <p:sp>
          <p:nvSpPr>
            <p:cNvPr id="39" name="Полилиния: фигура 137">
              <a:extLst>
                <a:ext uri="{FF2B5EF4-FFF2-40B4-BE49-F238E27FC236}">
                  <a16:creationId xmlns:a16="http://schemas.microsoft.com/office/drawing/2014/main" id="{78EFCEAC-3B70-4824-B349-9EDBF918C61E}"/>
                </a:ext>
              </a:extLst>
            </p:cNvPr>
            <p:cNvSpPr/>
            <p:nvPr/>
          </p:nvSpPr>
          <p:spPr>
            <a:xfrm>
              <a:off x="5472058" y="2091087"/>
              <a:ext cx="61880" cy="426720"/>
            </a:xfrm>
            <a:custGeom>
              <a:gdLst>
                <a:gd name="connsiteX0" fmla="*/ 30989 w 61880"/>
                <a:gd name="connsiteY0" fmla="*/ 0 h 426720"/>
                <a:gd name="connsiteX1" fmla="*/ 31000 w 61880"/>
                <a:gd name="connsiteY1" fmla="*/ 0 h 426720"/>
                <a:gd name="connsiteX2" fmla="*/ 61987 w 61880"/>
                <a:gd name="connsiteY2" fmla="*/ 30990 h 426720"/>
                <a:gd name="connsiteX3" fmla="*/ 61987 w 61880"/>
                <a:gd name="connsiteY3" fmla="*/ 395734 h 426720"/>
                <a:gd name="connsiteX4" fmla="*/ 31000 w 61880"/>
                <a:gd name="connsiteY4" fmla="*/ 426722 h 426720"/>
                <a:gd name="connsiteX5" fmla="*/ 30989 w 61880"/>
                <a:gd name="connsiteY5" fmla="*/ 426722 h 426720"/>
                <a:gd name="connsiteX6" fmla="*/ 0 w 61880"/>
                <a:gd name="connsiteY6" fmla="*/ 395734 h 426720"/>
                <a:gd name="connsiteX7" fmla="*/ 0 w 61880"/>
                <a:gd name="connsiteY7" fmla="*/ 30990 h 426720"/>
                <a:gd name="connsiteX8" fmla="*/ 30989 w 61880"/>
                <a:gd name="connsiteY8" fmla="*/ 0 h 42672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1880" h="426720">
                  <a:moveTo>
                    <a:pt x="30989" y="0"/>
                  </a:moveTo>
                  <a:lnTo>
                    <a:pt x="31000" y="0"/>
                  </a:lnTo>
                  <a:cubicBezTo>
                    <a:pt x="48043" y="0"/>
                    <a:pt x="61987" y="13945"/>
                    <a:pt x="61987" y="30990"/>
                  </a:cubicBezTo>
                  <a:lnTo>
                    <a:pt x="61987" y="395734"/>
                  </a:lnTo>
                  <a:cubicBezTo>
                    <a:pt x="61987" y="412775"/>
                    <a:pt x="48043" y="426722"/>
                    <a:pt x="31000" y="426722"/>
                  </a:cubicBezTo>
                  <a:lnTo>
                    <a:pt x="30989" y="426722"/>
                  </a:lnTo>
                  <a:cubicBezTo>
                    <a:pt x="13944" y="426722"/>
                    <a:pt x="0" y="412775"/>
                    <a:pt x="0" y="395734"/>
                  </a:cubicBezTo>
                  <a:lnTo>
                    <a:pt x="0" y="30990"/>
                  </a:lnTo>
                  <a:cubicBezTo>
                    <a:pt x="0" y="13945"/>
                    <a:pt x="13944" y="0"/>
                    <a:pt x="30989" y="0"/>
                  </a:cubicBezTo>
                  <a:close/>
                </a:path>
              </a:pathLst>
            </a:custGeom>
            <a:grpFill/>
            <a:ln w="231" cap="flat">
              <a:noFill/>
              <a:prstDash val="solid"/>
              <a:miter/>
            </a:ln>
          </p:spPr>
          <p:txBody>
            <a:bodyPr rtlCol="0" anchor="ctr">
              <a:noAutofit/>
            </a:bodyPr>
            <a:lstStyle/>
            <a:p>
              <a:endParaRPr lang="ru-RU">
                <a:latin typeface="Arial (основной"/>
              </a:endParaRPr>
            </a:p>
          </p:txBody>
        </p:sp>
        <p:sp>
          <p:nvSpPr>
            <p:cNvPr id="40" name="Полилиния: фигура 138">
              <a:extLst>
                <a:ext uri="{FF2B5EF4-FFF2-40B4-BE49-F238E27FC236}">
                  <a16:creationId xmlns:a16="http://schemas.microsoft.com/office/drawing/2014/main" id="{35C731DF-96A1-403E-B2CD-614FD6F2BEDA}"/>
                </a:ext>
              </a:extLst>
            </p:cNvPr>
            <p:cNvSpPr/>
            <p:nvPr/>
          </p:nvSpPr>
          <p:spPr>
            <a:xfrm>
              <a:off x="5020122" y="2091087"/>
              <a:ext cx="61880" cy="426720"/>
            </a:xfrm>
            <a:custGeom>
              <a:gdLst>
                <a:gd name="connsiteX0" fmla="*/ 30998 w 61880"/>
                <a:gd name="connsiteY0" fmla="*/ 0 h 426720"/>
                <a:gd name="connsiteX1" fmla="*/ 30986 w 61880"/>
                <a:gd name="connsiteY1" fmla="*/ 0 h 426720"/>
                <a:gd name="connsiteX2" fmla="*/ 0 w 61880"/>
                <a:gd name="connsiteY2" fmla="*/ 30990 h 426720"/>
                <a:gd name="connsiteX3" fmla="*/ 0 w 61880"/>
                <a:gd name="connsiteY3" fmla="*/ 395734 h 426720"/>
                <a:gd name="connsiteX4" fmla="*/ 30986 w 61880"/>
                <a:gd name="connsiteY4" fmla="*/ 426722 h 426720"/>
                <a:gd name="connsiteX5" fmla="*/ 30998 w 61880"/>
                <a:gd name="connsiteY5" fmla="*/ 426722 h 426720"/>
                <a:gd name="connsiteX6" fmla="*/ 61984 w 61880"/>
                <a:gd name="connsiteY6" fmla="*/ 395734 h 426720"/>
                <a:gd name="connsiteX7" fmla="*/ 61984 w 61880"/>
                <a:gd name="connsiteY7" fmla="*/ 30990 h 426720"/>
                <a:gd name="connsiteX8" fmla="*/ 30998 w 61880"/>
                <a:gd name="connsiteY8" fmla="*/ 0 h 42672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1880" h="426720">
                  <a:moveTo>
                    <a:pt x="30998" y="0"/>
                  </a:moveTo>
                  <a:lnTo>
                    <a:pt x="30986" y="0"/>
                  </a:lnTo>
                  <a:cubicBezTo>
                    <a:pt x="13942" y="0"/>
                    <a:pt x="0" y="13945"/>
                    <a:pt x="0" y="30990"/>
                  </a:cubicBezTo>
                  <a:lnTo>
                    <a:pt x="0" y="395734"/>
                  </a:lnTo>
                  <a:cubicBezTo>
                    <a:pt x="0" y="412775"/>
                    <a:pt x="13942" y="426722"/>
                    <a:pt x="30986" y="426722"/>
                  </a:cubicBezTo>
                  <a:lnTo>
                    <a:pt x="30998" y="426722"/>
                  </a:lnTo>
                  <a:cubicBezTo>
                    <a:pt x="48043" y="426722"/>
                    <a:pt x="61984" y="412775"/>
                    <a:pt x="61984" y="395734"/>
                  </a:cubicBezTo>
                  <a:lnTo>
                    <a:pt x="61984" y="30990"/>
                  </a:lnTo>
                  <a:cubicBezTo>
                    <a:pt x="61984" y="13945"/>
                    <a:pt x="48043" y="0"/>
                    <a:pt x="30998" y="0"/>
                  </a:cubicBezTo>
                  <a:close/>
                </a:path>
              </a:pathLst>
            </a:custGeom>
            <a:grpFill/>
            <a:ln w="231" cap="flat">
              <a:noFill/>
              <a:prstDash val="solid"/>
              <a:miter/>
            </a:ln>
          </p:spPr>
          <p:txBody>
            <a:bodyPr rtlCol="0" anchor="ctr">
              <a:noAutofit/>
            </a:bodyPr>
            <a:lstStyle/>
            <a:p>
              <a:endParaRPr lang="ru-RU">
                <a:latin typeface="Arial (основной"/>
              </a:endParaRPr>
            </a:p>
          </p:txBody>
        </p:sp>
        <p:sp>
          <p:nvSpPr>
            <p:cNvPr id="41" name="Полилиния: фигура 139">
              <a:extLst>
                <a:ext uri="{FF2B5EF4-FFF2-40B4-BE49-F238E27FC236}">
                  <a16:creationId xmlns:a16="http://schemas.microsoft.com/office/drawing/2014/main" id="{8C6EA598-2D11-4736-ADBD-999A71EFC502}"/>
                </a:ext>
              </a:extLst>
            </p:cNvPr>
            <p:cNvSpPr/>
            <p:nvPr/>
          </p:nvSpPr>
          <p:spPr>
            <a:xfrm>
              <a:off x="5020634" y="2456285"/>
              <a:ext cx="158626" cy="163022"/>
            </a:xfrm>
            <a:custGeom>
              <a:gdLst>
                <a:gd name="connsiteX0" fmla="*/ 9537 w 158626"/>
                <a:gd name="connsiteY0" fmla="*/ 8554 h 163021"/>
                <a:gd name="connsiteX1" fmla="*/ 9528 w 158626"/>
                <a:gd name="connsiteY1" fmla="*/ 8577 h 163021"/>
                <a:gd name="connsiteX2" fmla="*/ 8567 w 158626"/>
                <a:gd name="connsiteY2" fmla="*/ 52404 h 163021"/>
                <a:gd name="connsiteX3" fmla="*/ 105355 w 158626"/>
                <a:gd name="connsiteY3" fmla="*/ 153519 h 163021"/>
                <a:gd name="connsiteX4" fmla="*/ 149158 w 158626"/>
                <a:gd name="connsiteY4" fmla="*/ 154489 h 163021"/>
                <a:gd name="connsiteX5" fmla="*/ 149170 w 158626"/>
                <a:gd name="connsiteY5" fmla="*/ 154466 h 163021"/>
                <a:gd name="connsiteX6" fmla="*/ 150130 w 158626"/>
                <a:gd name="connsiteY6" fmla="*/ 110662 h 163021"/>
                <a:gd name="connsiteX7" fmla="*/ 53340 w 158626"/>
                <a:gd name="connsiteY7" fmla="*/ 9524 h 163021"/>
                <a:gd name="connsiteX8" fmla="*/ 9537 w 158626"/>
                <a:gd name="connsiteY8" fmla="*/ 8554 h 163021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8626" h="163021">
                  <a:moveTo>
                    <a:pt x="9537" y="8554"/>
                  </a:moveTo>
                  <a:lnTo>
                    <a:pt x="9528" y="8577"/>
                  </a:lnTo>
                  <a:cubicBezTo>
                    <a:pt x="-2789" y="20377"/>
                    <a:pt x="-3223" y="40073"/>
                    <a:pt x="8567" y="52404"/>
                  </a:cubicBezTo>
                  <a:lnTo>
                    <a:pt x="105355" y="153519"/>
                  </a:lnTo>
                  <a:cubicBezTo>
                    <a:pt x="117135" y="165826"/>
                    <a:pt x="136844" y="166265"/>
                    <a:pt x="149158" y="154489"/>
                  </a:cubicBezTo>
                  <a:lnTo>
                    <a:pt x="149170" y="154466"/>
                  </a:lnTo>
                  <a:cubicBezTo>
                    <a:pt x="161486" y="142689"/>
                    <a:pt x="161920" y="122970"/>
                    <a:pt x="150130" y="110662"/>
                  </a:cubicBezTo>
                  <a:lnTo>
                    <a:pt x="53340" y="9524"/>
                  </a:lnTo>
                  <a:cubicBezTo>
                    <a:pt x="41562" y="-2783"/>
                    <a:pt x="21853" y="-3222"/>
                    <a:pt x="9537" y="8554"/>
                  </a:cubicBezTo>
                  <a:close/>
                </a:path>
              </a:pathLst>
            </a:custGeom>
            <a:grpFill/>
            <a:ln w="231" cap="flat">
              <a:noFill/>
              <a:prstDash val="solid"/>
              <a:miter/>
            </a:ln>
          </p:spPr>
          <p:txBody>
            <a:bodyPr rtlCol="0" anchor="ctr">
              <a:noAutofit/>
            </a:bodyPr>
            <a:lstStyle/>
            <a:p>
              <a:endParaRPr lang="ru-RU">
                <a:latin typeface="Arial (основной"/>
              </a:endParaRPr>
            </a:p>
          </p:txBody>
        </p:sp>
        <p:sp>
          <p:nvSpPr>
            <p:cNvPr id="42" name="Полилиния: фигура 140">
              <a:extLst>
                <a:ext uri="{FF2B5EF4-FFF2-40B4-BE49-F238E27FC236}">
                  <a16:creationId xmlns:a16="http://schemas.microsoft.com/office/drawing/2014/main" id="{AA4606DE-7BB2-4FE1-BBB0-EDF5EEE28A19}"/>
                </a:ext>
              </a:extLst>
            </p:cNvPr>
            <p:cNvSpPr/>
            <p:nvPr/>
          </p:nvSpPr>
          <p:spPr>
            <a:xfrm>
              <a:off x="5120535" y="1841359"/>
              <a:ext cx="61880" cy="230909"/>
            </a:xfrm>
            <a:custGeom>
              <a:gdLst>
                <a:gd name="connsiteX0" fmla="*/ 30986 w 61880"/>
                <a:gd name="connsiteY0" fmla="*/ 0 h 230909"/>
                <a:gd name="connsiteX1" fmla="*/ 30998 w 61880"/>
                <a:gd name="connsiteY1" fmla="*/ 0 h 230909"/>
                <a:gd name="connsiteX2" fmla="*/ 61984 w 61880"/>
                <a:gd name="connsiteY2" fmla="*/ 30988 h 230909"/>
                <a:gd name="connsiteX3" fmla="*/ 61984 w 61880"/>
                <a:gd name="connsiteY3" fmla="*/ 199988 h 230909"/>
                <a:gd name="connsiteX4" fmla="*/ 30998 w 61880"/>
                <a:gd name="connsiteY4" fmla="*/ 230976 h 230909"/>
                <a:gd name="connsiteX5" fmla="*/ 30986 w 61880"/>
                <a:gd name="connsiteY5" fmla="*/ 230976 h 230909"/>
                <a:gd name="connsiteX6" fmla="*/ 0 w 61880"/>
                <a:gd name="connsiteY6" fmla="*/ 199988 h 230909"/>
                <a:gd name="connsiteX7" fmla="*/ 0 w 61880"/>
                <a:gd name="connsiteY7" fmla="*/ 30988 h 230909"/>
                <a:gd name="connsiteX8" fmla="*/ 30986 w 61880"/>
                <a:gd name="connsiteY8" fmla="*/ 0 h 230909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1880" h="230909">
                  <a:moveTo>
                    <a:pt x="30986" y="0"/>
                  </a:moveTo>
                  <a:lnTo>
                    <a:pt x="30998" y="0"/>
                  </a:lnTo>
                  <a:cubicBezTo>
                    <a:pt x="48043" y="0"/>
                    <a:pt x="61984" y="13942"/>
                    <a:pt x="61984" y="30988"/>
                  </a:cubicBezTo>
                  <a:lnTo>
                    <a:pt x="61984" y="199988"/>
                  </a:lnTo>
                  <a:cubicBezTo>
                    <a:pt x="61984" y="217034"/>
                    <a:pt x="48043" y="230976"/>
                    <a:pt x="30998" y="230976"/>
                  </a:cubicBezTo>
                  <a:lnTo>
                    <a:pt x="30986" y="230976"/>
                  </a:lnTo>
                  <a:cubicBezTo>
                    <a:pt x="13944" y="230976"/>
                    <a:pt x="0" y="217034"/>
                    <a:pt x="0" y="199988"/>
                  </a:cubicBezTo>
                  <a:lnTo>
                    <a:pt x="0" y="30988"/>
                  </a:lnTo>
                  <a:cubicBezTo>
                    <a:pt x="0" y="13942"/>
                    <a:pt x="13944" y="0"/>
                    <a:pt x="30986" y="0"/>
                  </a:cubicBezTo>
                  <a:close/>
                </a:path>
              </a:pathLst>
            </a:custGeom>
            <a:grpFill/>
            <a:ln w="231" cap="flat">
              <a:noFill/>
              <a:prstDash val="solid"/>
              <a:miter/>
            </a:ln>
          </p:spPr>
          <p:txBody>
            <a:bodyPr rtlCol="0" anchor="ctr">
              <a:noAutofit/>
            </a:bodyPr>
            <a:lstStyle/>
            <a:p>
              <a:endParaRPr lang="ru-RU">
                <a:latin typeface="Arial (основной"/>
              </a:endParaRPr>
            </a:p>
          </p:txBody>
        </p:sp>
      </p:grpSp>
      <p:cxnSp>
        <p:nvCxnSpPr>
          <p:cNvPr id="43" name="Прямая соединительная линия 42"/>
          <p:cNvCxnSpPr/>
          <p:nvPr/>
        </p:nvCxnSpPr>
        <p:spPr>
          <a:xfrm>
            <a:off x="759381" y="4596897"/>
            <a:ext cx="8342361" cy="0"/>
          </a:xfrm>
          <a:prstGeom prst="line">
            <a:avLst/>
          </a:prstGeom>
          <a:noFill/>
          <a:ln w="25400" cap="flat" cmpd="sng" algn="ctr">
            <a:solidFill>
              <a:srgbClr val="007A40"/>
            </a:solidFill>
            <a:prstDash val="solid"/>
            <a:miter lim="800000"/>
          </a:ln>
          <a:effectLst/>
        </p:spPr>
      </p:cxnSp>
    </p:spTree>
    <p:extLst>
      <p:ext uri="{BB962C8B-B14F-4D97-AF65-F5344CB8AC3E}">
        <p14:creationId val="2056975238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1986" name="Заголовок 1"/>
          <p:cNvSpPr txBox="1"/>
          <p:nvPr/>
        </p:nvSpPr>
        <p:spPr bwMode="auto">
          <a:xfrm>
            <a:off x="1863826" y="679054"/>
            <a:ext cx="7091561" cy="6010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no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ru-RU" altLang="ru-RU" sz="1300" b="1">
              <a:solidFill>
                <a:srgbClr val="028421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1993" name="Прямоугольник 2"/>
          <p:cNvSpPr>
            <a:spLocks noChangeArrowheads="1"/>
          </p:cNvSpPr>
          <p:nvPr/>
        </p:nvSpPr>
        <p:spPr bwMode="auto">
          <a:xfrm>
            <a:off x="542633" y="170258"/>
            <a:ext cx="86868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no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rtl="0">
              <a:buNone/>
            </a:pPr>
            <a:r>
              <a:rPr lang="en" sz="2000" b="1" i="0" u="none" strike="noStrike">
                <a:latin typeface="Arial Narrow"/>
              </a:rPr>
              <a:t>CONSTRUCTION OF A GREENHOUSE COMPLEX </a:t>
            </a:r>
          </a:p>
        </p:txBody>
      </p:sp>
      <p:sp>
        <p:nvSpPr>
          <p:cNvPr id="41996" name="Прямоугольник 1"/>
          <p:cNvSpPr>
            <a:spLocks noChangeArrowheads="1"/>
          </p:cNvSpPr>
          <p:nvPr/>
        </p:nvSpPr>
        <p:spPr bwMode="auto">
          <a:xfrm>
            <a:off x="4438354" y="3279379"/>
            <a:ext cx="184731" cy="3174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no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ru-RU" altLang="ru-RU" sz="1463">
              <a:latin typeface="Arial Narrow" panose="020b060602020203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51122" y="662818"/>
            <a:ext cx="4019049" cy="366062"/>
          </a:xfrm>
          <a:prstGeom prst="rect">
            <a:avLst/>
          </a:prstGeom>
        </p:spPr>
        <p:txBody>
          <a:bodyPr wrap="none">
            <a:noAutofit/>
          </a:bodyPr>
          <a:lstStyle/>
          <a:p>
            <a:pPr marL="342900" lvl="0" indent="-342900" rtl="0">
              <a:lnSpc>
                <a:spcPct val="107000"/>
              </a:lnSpc>
              <a:spcAft>
                <a:spcPct val="0"/>
              </a:spcAft>
              <a:buFont typeface="+mj-lt"/>
              <a:buAutoNum type="arabicPeriod"/>
            </a:pPr>
            <a:r>
              <a:rPr lang="en" sz="1800" b="1" i="0" u="none" strike="noStrike">
                <a:solidFill>
                  <a:srgbClr val="007A40"/>
                </a:solidFill>
                <a:latin typeface="Arial Narrow"/>
                <a:ea typeface="Calibri"/>
                <a:cs typeface="Times New Roman"/>
              </a:rPr>
              <a:t>GENERAL INFORMATION ABOUT THE PROJECT</a:t>
            </a:r>
            <a:endParaRPr lang="ru-RU" sz="2000">
              <a:solidFill>
                <a:srgbClr val="007A40"/>
              </a:solidFill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val="4226511878"/>
              </p:ext>
            </p:extLst>
          </p:nvPr>
        </p:nvGraphicFramePr>
        <p:xfrm>
          <a:off x="411462" y="1032862"/>
          <a:ext cx="8543925" cy="11636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978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460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93256">
                <a:tc>
                  <a:txBody>
                    <a:bodyPr vert="horz" wrap="square">
                      <a:noAutofit/>
                    </a:bodyPr>
                    <a:lstStyle/>
                    <a:p>
                      <a:pPr rtl="0"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en" sz="11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Place of implementation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996" marR="61996" marT="0" marB="0">
                    <a:lnR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 vert="horz" wrap="square">
                      <a:noAutofit/>
                    </a:bodyPr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en" sz="1100" b="1" i="0" u="none" strike="noStrike">
                          <a:solidFill>
                            <a:srgbClr val="000000"/>
                          </a:solidFill>
                          <a:latin typeface="Arial Narrow"/>
                          <a:ea typeface="Calibri"/>
                          <a:cs typeface="Times New Roman"/>
                        </a:rPr>
                        <a:t>West Kazakhstan region, Uralsk, village of Zachagansk. 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3627">
                <a:tc>
                  <a:txBody>
                    <a:bodyPr vert="horz" wrap="square">
                      <a:noAutofit/>
                    </a:bodyPr>
                    <a:lstStyle/>
                    <a:p>
                      <a:pPr rtl="0"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en" sz="11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Commissioning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996" marR="61996" marT="0" marB="0">
                    <a:lnR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 vert="horz" wrap="square">
                      <a:noAutofit/>
                    </a:bodyPr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en" sz="1100" b="0" i="0" u="none" strike="noStrike">
                          <a:solidFill>
                            <a:srgbClr val="000000"/>
                          </a:solidFill>
                          <a:latin typeface="Arial Narrow"/>
                          <a:ea typeface="Calibri"/>
                          <a:cs typeface="Times New Roman"/>
                        </a:rPr>
                        <a:t>July 2020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3627">
                <a:tc>
                  <a:txBody>
                    <a:bodyPr vert="horz" wrap="square">
                      <a:noAutofit/>
                    </a:bodyPr>
                    <a:lstStyle/>
                    <a:p>
                      <a:pPr rtl="0"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en" sz="11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Land Plot Provisioning 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996" marR="61996" marT="0" marB="0">
                    <a:lnR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 vert="horz" wrap="square">
                      <a:noAutofit/>
                    </a:bodyPr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en" sz="1100" b="0" i="0" u="none" strike="noStrike">
                          <a:solidFill>
                            <a:srgbClr val="000000"/>
                          </a:solidFill>
                          <a:latin typeface="Arial Narrow"/>
                          <a:ea typeface="Calibri"/>
                          <a:cs typeface="Times New Roman"/>
                        </a:rPr>
                        <a:t>5.6 ha for servicing the greenhouse complex, the total land plot area is 15.56 ha 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5852">
                <a:tc>
                  <a:txBody>
                    <a:bodyPr vert="horz" wrap="square">
                      <a:noAutofit/>
                    </a:bodyPr>
                    <a:lstStyle/>
                    <a:p>
                      <a:pPr rtl="0"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en" sz="11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Transport infrastructure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996" marR="61996" marT="0" marB="0">
                    <a:lnR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 vert="horz" wrap="square">
                      <a:noAutofit/>
                    </a:bodyPr>
                    <a:lstStyle/>
                    <a:p>
                      <a:pPr algn="just" rtl="0"/>
                      <a:r>
                        <a:rPr lang="en" sz="1100" b="0" i="0" u="none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Availability of a network of highways and railways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3627">
                <a:tc>
                  <a:txBody>
                    <a:bodyPr vert="horz" wrap="square">
                      <a:noAutofit/>
                    </a:bodyPr>
                    <a:lstStyle/>
                    <a:p>
                      <a:pPr rtl="0"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en" sz="11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Communications 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996" marR="61996" marT="0" marB="0">
                    <a:lnR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 vert="horz" wrap="square">
                      <a:noAutofit/>
                    </a:bodyPr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en" sz="1100" b="0" i="0" u="none" strike="noStrike">
                          <a:solidFill>
                            <a:srgbClr val="000000"/>
                          </a:solidFill>
                          <a:latin typeface="Arial Narrow"/>
                          <a:ea typeface="Calibri"/>
                          <a:cs typeface="Times New Roman"/>
                        </a:rPr>
                        <a:t>All necessary communication is available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3627">
                <a:tc>
                  <a:txBody>
                    <a:bodyPr vert="horz" wrap="square">
                      <a:noAutofit/>
                    </a:bodyPr>
                    <a:lstStyle/>
                    <a:p>
                      <a:pPr rtl="0"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en" sz="11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Annual production volume 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996" marR="61996" marT="0" marB="0">
                    <a:lnR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 vert="horz" wrap="square">
                      <a:noAutofit/>
                    </a:bodyPr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en" sz="1100" b="0" i="0" u="none" strike="noStrike">
                          <a:solidFill>
                            <a:srgbClr val="000000"/>
                          </a:solidFill>
                          <a:latin typeface="Arial Narrow"/>
                          <a:ea typeface="Calibri"/>
                          <a:cs typeface="Times New Roman"/>
                        </a:rPr>
                        <a:t>Cucumbers, tomatoes 3,194 tons per year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406981" y="2266680"/>
            <a:ext cx="9189738" cy="60414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lvl="0" rtl="0">
              <a:spcAft>
                <a:spcPct val="0"/>
              </a:spcAft>
            </a:pPr>
            <a:r>
              <a:rPr lang="en" sz="1800" b="1" i="0" u="none" strike="noStrike">
                <a:solidFill>
                  <a:srgbClr val="007A40"/>
                </a:solidFill>
                <a:latin typeface="Arial Narrow"/>
                <a:ea typeface="Calibri"/>
                <a:cs typeface="Times New Roman"/>
              </a:rPr>
              <a:t>2. PRELIMINARY CONDITIONS OF IMPLEMENTATION</a:t>
            </a:r>
            <a:endParaRPr lang="ru-RU" sz="2000">
              <a:solidFill>
                <a:srgbClr val="007A40"/>
              </a:solidFill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rtl="0">
              <a:spcAft>
                <a:spcPct val="0"/>
              </a:spcAft>
              <a:tabLst>
                <a:tab pos="180340"/>
              </a:tabLst>
            </a:pPr>
            <a:r>
              <a:rPr lang="en" sz="1400" b="0" i="0" u="none" strike="noStrike">
                <a:latin typeface="Arial Narrow"/>
                <a:ea typeface="Times New Roman"/>
              </a:rPr>
              <a:t>Refinancing of STB debt, joining the founders of the LLP</a:t>
            </a:r>
            <a:endParaRPr lang="ru-RU" sz="1400" i="1">
              <a:effectLst/>
              <a:latin typeface="Arial Narrow" panose="020b0606020202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08563" y="3667041"/>
            <a:ext cx="9291045" cy="338554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rtl="0"/>
            <a:r>
              <a:rPr lang="en" sz="800" b="0" i="0" u="none" strike="noStrike">
                <a:latin typeface="Arial Narrow"/>
              </a:rPr>
              <a:t>*The cost may vary depending on the current assessment conducted by an independent appraisal company.</a:t>
            </a:r>
          </a:p>
          <a:p>
            <a:pPr rtl="0"/>
            <a:r>
              <a:rPr lang="en" sz="800" b="0" i="0" u="none" strike="noStrike">
                <a:latin typeface="Arial Narrow"/>
              </a:rPr>
              <a:t>There is a need to attract investments.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445328" y="4100569"/>
            <a:ext cx="9453278" cy="707886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lvl="0" rtl="0"/>
            <a:r>
              <a:rPr lang="en" sz="1800" b="1" i="0" u="none" strike="noStrike">
                <a:solidFill>
                  <a:srgbClr val="007A40"/>
                </a:solidFill>
                <a:latin typeface="Arial Narrow"/>
                <a:ea typeface="Calibri"/>
              </a:rPr>
              <a:t>3. OTHER INFORMATION:</a:t>
            </a:r>
            <a:r>
              <a:rPr lang="en" sz="1100" b="0" i="0" u="none" strike="noStrike">
                <a:latin typeface="Arial Narrow"/>
                <a:ea typeface="Calibri"/>
                <a:cs typeface="Times New Roman"/>
              </a:rPr>
              <a:t> :</a:t>
            </a:r>
            <a:r>
              <a:rPr lang="en" sz="1100" b="0" i="0" u="none" strike="noStrike">
                <a:latin typeface="Arial Narrow"/>
              </a:rPr>
              <a:t> All necessary communications are available. The client is currently selling cucumbers and tomatoes in Atyrau, Aktobe, Aktau, Ust-Kamenogorsk, Shymkent, Kostanay. It is possible to export products to the Russian Federation, due to the proximity to the border.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val="2706862373"/>
              </p:ext>
            </p:extLst>
          </p:nvPr>
        </p:nvGraphicFramePr>
        <p:xfrm>
          <a:off x="474695" y="2870820"/>
          <a:ext cx="9088155" cy="8529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4402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12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45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088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332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66236">
                <a:tc>
                  <a:txBody>
                    <a:bodyPr vert="horz" wrap="square">
                      <a:noAutofit/>
                    </a:bodyPr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en" sz="10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The subject of the realizable property</a:t>
                      </a:r>
                      <a:endParaRPr lang="ru-RU" sz="105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942" marR="61942" marT="0" marB="0" anchor="ctr">
                    <a:lnR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3AC7B"/>
                    </a:solidFill>
                  </a:tcPr>
                </a:tc>
                <a:tc>
                  <a:txBody>
                    <a:bodyPr vert="horz" wrap="square">
                      <a:noAutofit/>
                    </a:bodyPr>
                    <a:lstStyle/>
                    <a:p>
                      <a:pPr indent="-68580" algn="ctr" rtl="0"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en" sz="10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Cost of sales, million tenge*</a:t>
                      </a:r>
                      <a:endParaRPr lang="ru-RU" sz="105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942" marR="61942" marT="0" marB="0" anchor="ctr">
                    <a:lnL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3AC7B"/>
                    </a:solidFill>
                  </a:tcPr>
                </a:tc>
                <a:tc>
                  <a:txBody>
                    <a:bodyPr vert="horz" wrap="square">
                      <a:noAutofit/>
                    </a:bodyPr>
                    <a:lstStyle/>
                    <a:p>
                      <a:pPr indent="-68580" algn="ctr" rtl="0"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en" sz="10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Term</a:t>
                      </a:r>
                      <a:endParaRPr lang="ru-RU" sz="105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942" marR="61942" marT="0" marB="0" anchor="ctr">
                    <a:lnL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3AC7B"/>
                    </a:solidFill>
                  </a:tcPr>
                </a:tc>
                <a:tc>
                  <a:txBody>
                    <a:bodyPr vert="horz" wrap="square">
                      <a:noAutofit/>
                    </a:bodyPr>
                    <a:lstStyle/>
                    <a:p>
                      <a:pPr indent="-68580" algn="ctr" rtl="0"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en" sz="10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Advance payment</a:t>
                      </a:r>
                      <a:endParaRPr lang="ru-RU" sz="105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942" marR="61942" marT="0" marB="0" anchor="ctr">
                    <a:lnL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3AC7B"/>
                    </a:solidFill>
                  </a:tcPr>
                </a:tc>
                <a:tc>
                  <a:txBody>
                    <a:bodyPr vert="horz" wrap="square">
                      <a:noAutofit/>
                    </a:bodyPr>
                    <a:lstStyle/>
                    <a:p>
                      <a:pPr indent="-68580" algn="ctr" rtl="0"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en" sz="10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Frequency of payments</a:t>
                      </a:r>
                      <a:endParaRPr lang="ru-RU" sz="105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942" marR="61942" marT="0" marB="0" anchor="ctr">
                    <a:lnL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3AC7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6548">
                <a:tc>
                  <a:txBody>
                    <a:bodyPr vert="horz" wrap="square">
                      <a:noAutofit/>
                    </a:bodyPr>
                    <a:lstStyle/>
                    <a:p>
                      <a:pPr rtl="0"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en" sz="1000" b="0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Property - equipment of the greenhouse complex</a:t>
                      </a:r>
                      <a:endParaRPr lang="ru-RU" sz="1050" b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942" marR="61942" marT="0" marB="0">
                    <a:lnR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 vert="horz" wrap="square">
                      <a:noAutofit/>
                    </a:bodyPr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en" sz="1000" b="0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2,518.4</a:t>
                      </a:r>
                      <a:endParaRPr lang="ru-RU" sz="1050" b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942" marR="61942" marT="0" marB="0" anchor="ctr">
                    <a:lnL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 vert="horz" wrap="square">
                      <a:noAutofit/>
                    </a:bodyPr>
                    <a:lstStyle/>
                    <a:p>
                      <a:pPr indent="-68580" algn="ctr" rtl="0"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en" sz="1000" b="0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Up to 6 years </a:t>
                      </a:r>
                      <a:endParaRPr lang="ru-RU" sz="1050" b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942" marR="61942" marT="0" marB="0" anchor="ctr">
                    <a:lnL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 vert="horz" wrap="square">
                      <a:noAutofit/>
                    </a:bodyPr>
                    <a:lstStyle/>
                    <a:p>
                      <a:pPr indent="-68580" algn="ctr" rtl="0"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en" sz="1000" b="0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At least 10%</a:t>
                      </a:r>
                      <a:endParaRPr lang="ru-RU" sz="1050" b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942" marR="61942" marT="0" marB="0" anchor="ctr">
                    <a:lnL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 vert="horz" wrap="square">
                      <a:noAutofit/>
                    </a:bodyPr>
                    <a:lstStyle/>
                    <a:p>
                      <a:pPr indent="-68580" algn="ctr" rtl="0"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en" sz="1000" b="0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At least 2 times a year</a:t>
                      </a:r>
                      <a:endParaRPr lang="ru-RU" sz="1050" b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942" marR="61942" marT="0" marB="0" anchor="ctr">
                    <a:lnL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2572">
                <a:tc>
                  <a:txBody>
                    <a:bodyPr vert="horz" wrap="square">
                      <a:noAutofit/>
                    </a:bodyPr>
                    <a:lstStyle/>
                    <a:p>
                      <a:pPr rtl="0"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en" sz="1000" b="0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The building of the greenhouse complex located on the land plot</a:t>
                      </a:r>
                      <a:endParaRPr lang="ru-RU" sz="1050" b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942" marR="61942" marT="0" marB="0">
                    <a:lnR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 vert="horz" wrap="square">
                      <a:noAutofit/>
                    </a:bodyPr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en" sz="1000" b="0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3,296</a:t>
                      </a:r>
                      <a:endParaRPr lang="ru-RU" sz="1050" b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942" marR="61942" marT="0" marB="0" anchor="ctr">
                    <a:lnL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 vert="horz" wrap="square">
                      <a:noAutofit/>
                    </a:bodyPr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 vert="horz" wrap="square">
                      <a:noAutofit/>
                    </a:bodyPr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 vert="horz" wrap="square">
                      <a:noAutofit/>
                    </a:bodyPr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9865">
                <a:tc>
                  <a:txBody>
                    <a:bodyPr vert="horz" wrap="square">
                      <a:noAutofit/>
                    </a:bodyPr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en" sz="10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Total</a:t>
                      </a:r>
                      <a:endParaRPr lang="ru-RU" sz="105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942" marR="61942" marT="0" marB="0" anchor="ctr">
                    <a:lnR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 vert="horz" wrap="square">
                      <a:noAutofit/>
                    </a:bodyPr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en" sz="10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5,814 </a:t>
                      </a:r>
                      <a:endParaRPr lang="ru-RU" sz="1050" b="1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942" marR="61942" marT="0" marB="0" anchor="ctr">
                    <a:lnL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 vert="horz" wrap="square">
                      <a:noAutofit/>
                    </a:bodyPr>
                    <a:lstStyle/>
                    <a:p>
                      <a:pPr indent="-68580" algn="ctr"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ru-RU" sz="105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942" marR="61942" marT="0" marB="0" anchor="ctr">
                    <a:lnL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 vert="horz" wrap="square">
                      <a:noAutofit/>
                    </a:bodyPr>
                    <a:lstStyle/>
                    <a:p>
                      <a:pPr indent="-68580" algn="ctr"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ru-RU" sz="105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942" marR="61942" marT="0" marB="0" anchor="ctr">
                    <a:lnL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 vert="horz" wrap="square">
                      <a:noAutofit/>
                    </a:bodyPr>
                    <a:lstStyle/>
                    <a:p>
                      <a:pPr indent="-68580" algn="ctr"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ru-RU" sz="105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942" marR="61942" marT="0" marB="0" anchor="ctr">
                    <a:lnL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19" name="Рисунок 18">
            <a:extLst>
              <a:ext uri="{FF2B5EF4-FFF2-40B4-BE49-F238E27FC236}">
                <a16:creationId xmlns:a16="http://schemas.microsoft.com/office/drawing/2014/main" id="{984A5268-5CDA-42B6-AD15-B1CE23E69655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563" y="4801816"/>
            <a:ext cx="2845435" cy="1709051"/>
          </a:xfrm>
          <a:prstGeom prst="rect">
            <a:avLst/>
          </a:prstGeom>
        </p:spPr>
      </p:pic>
      <p:pic>
        <p:nvPicPr>
          <p:cNvPr id="21" name="Рисунок 20">
            <a:extLst>
              <a:ext uri="{FF2B5EF4-FFF2-40B4-BE49-F238E27FC236}">
                <a16:creationId xmlns:a16="http://schemas.microsoft.com/office/drawing/2014/main" id="{13583DDB-1D7A-47F7-8970-AE2D0EA6ABBE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6994" y="4801815"/>
            <a:ext cx="2953874" cy="1709051"/>
          </a:xfrm>
          <a:prstGeom prst="rect">
            <a:avLst/>
          </a:prstGeom>
        </p:spPr>
      </p:pic>
      <p:pic>
        <p:nvPicPr>
          <p:cNvPr id="22" name="Рисунок 21">
            <a:extLst>
              <a:ext uri="{FF2B5EF4-FFF2-40B4-BE49-F238E27FC236}">
                <a16:creationId xmlns:a16="http://schemas.microsoft.com/office/drawing/2014/main" id="{B8E0CF57-0793-426F-863F-6A225F8C8586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3864" y="4801814"/>
            <a:ext cx="2827655" cy="1709051"/>
          </a:xfrm>
          <a:prstGeom prst="rect">
            <a:avLst/>
          </a:prstGeom>
        </p:spPr>
      </p:pic>
      <p:grpSp>
        <p:nvGrpSpPr>
          <p:cNvPr id="41" name="Рисунок 2">
            <a:extLst>
              <a:ext uri="{FF2B5EF4-FFF2-40B4-BE49-F238E27FC236}">
                <a16:creationId xmlns:a16="http://schemas.microsoft.com/office/drawing/2014/main" id="{8A40258D-88E0-4AB1-B2A6-9DB1443AAC0F}"/>
              </a:ext>
            </a:extLst>
          </p:cNvPr>
          <p:cNvGrpSpPr/>
          <p:nvPr/>
        </p:nvGrpSpPr>
        <p:grpSpPr>
          <a:xfrm>
            <a:off x="298049" y="-15966"/>
            <a:ext cx="742443" cy="681901"/>
            <a:chOff x="5020122" y="1705501"/>
            <a:chExt cx="1317500" cy="1365827"/>
          </a:xfrm>
          <a:gradFill>
            <a:gsLst>
              <a:gs pos="0">
                <a:srgbClr val="007A40">
                  <a:alpha val="27000"/>
                </a:srgbClr>
              </a:gs>
              <a:gs pos="100000">
                <a:schemeClr val="bg1"/>
              </a:gs>
            </a:gsLst>
            <a:lin ang="5400000" scaled="1"/>
          </a:gradFill>
        </p:grpSpPr>
        <p:sp>
          <p:nvSpPr>
            <p:cNvPr id="42" name="Полилиния: фигура 123">
              <a:extLst>
                <a:ext uri="{FF2B5EF4-FFF2-40B4-BE49-F238E27FC236}">
                  <a16:creationId xmlns:a16="http://schemas.microsoft.com/office/drawing/2014/main" id="{CFF6161A-ACBC-479C-B3B2-67425734B4D3}"/>
                </a:ext>
              </a:extLst>
            </p:cNvPr>
            <p:cNvSpPr/>
            <p:nvPr/>
          </p:nvSpPr>
          <p:spPr>
            <a:xfrm>
              <a:off x="5118672" y="1822886"/>
              <a:ext cx="1218907" cy="1248295"/>
            </a:xfrm>
            <a:custGeom>
              <a:gdLst>
                <a:gd name="connsiteX0" fmla="*/ 594815 w 1218907"/>
                <a:gd name="connsiteY0" fmla="*/ 0 h 1248294"/>
                <a:gd name="connsiteX1" fmla="*/ 1219009 w 1218907"/>
                <a:gd name="connsiteY1" fmla="*/ 624219 h 1248294"/>
                <a:gd name="connsiteX2" fmla="*/ 594815 w 1218907"/>
                <a:gd name="connsiteY2" fmla="*/ 1248458 h 1248294"/>
                <a:gd name="connsiteX3" fmla="*/ 0 w 1218907"/>
                <a:gd name="connsiteY3" fmla="*/ 754706 h 1248294"/>
                <a:gd name="connsiteX4" fmla="*/ 58752 w 1218907"/>
                <a:gd name="connsiteY4" fmla="*/ 754706 h 1248294"/>
                <a:gd name="connsiteX5" fmla="*/ 58752 w 1218907"/>
                <a:gd name="connsiteY5" fmla="*/ 754521 h 1248294"/>
                <a:gd name="connsiteX6" fmla="*/ 594815 w 1218907"/>
                <a:gd name="connsiteY6" fmla="*/ 1190916 h 1248294"/>
                <a:gd name="connsiteX7" fmla="*/ 1161469 w 1218907"/>
                <a:gd name="connsiteY7" fmla="*/ 624219 h 1248294"/>
                <a:gd name="connsiteX8" fmla="*/ 594815 w 1218907"/>
                <a:gd name="connsiteY8" fmla="*/ 57538 h 1248294"/>
                <a:gd name="connsiteX9" fmla="*/ 405959 w 1218907"/>
                <a:gd name="connsiteY9" fmla="*/ 89810 h 1248294"/>
                <a:gd name="connsiteX10" fmla="*/ 368725 w 1218907"/>
                <a:gd name="connsiteY10" fmla="*/ 105059 h 1248294"/>
                <a:gd name="connsiteX11" fmla="*/ 350107 w 1218907"/>
                <a:gd name="connsiteY11" fmla="*/ 50564 h 1248294"/>
                <a:gd name="connsiteX12" fmla="*/ 594815 w 1218907"/>
                <a:gd name="connsiteY12" fmla="*/ 0 h 124829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18907" h="1248294">
                  <a:moveTo>
                    <a:pt x="594815" y="0"/>
                  </a:moveTo>
                  <a:cubicBezTo>
                    <a:pt x="939554" y="0"/>
                    <a:pt x="1219009" y="279479"/>
                    <a:pt x="1219009" y="624219"/>
                  </a:cubicBezTo>
                  <a:cubicBezTo>
                    <a:pt x="1219009" y="968966"/>
                    <a:pt x="918681" y="1248458"/>
                    <a:pt x="594815" y="1248458"/>
                  </a:cubicBezTo>
                  <a:cubicBezTo>
                    <a:pt x="270944" y="1248458"/>
                    <a:pt x="56676" y="1041125"/>
                    <a:pt x="0" y="754706"/>
                  </a:cubicBezTo>
                  <a:lnTo>
                    <a:pt x="58752" y="754706"/>
                  </a:lnTo>
                  <a:lnTo>
                    <a:pt x="58752" y="754521"/>
                  </a:lnTo>
                  <a:cubicBezTo>
                    <a:pt x="114447" y="1009029"/>
                    <a:pt x="302757" y="1190916"/>
                    <a:pt x="594815" y="1190916"/>
                  </a:cubicBezTo>
                  <a:cubicBezTo>
                    <a:pt x="886886" y="1190916"/>
                    <a:pt x="1161469" y="937193"/>
                    <a:pt x="1161469" y="624219"/>
                  </a:cubicBezTo>
                  <a:cubicBezTo>
                    <a:pt x="1161469" y="311261"/>
                    <a:pt x="907759" y="57538"/>
                    <a:pt x="594815" y="57538"/>
                  </a:cubicBezTo>
                  <a:cubicBezTo>
                    <a:pt x="528591" y="57538"/>
                    <a:pt x="465023" y="68938"/>
                    <a:pt x="405959" y="89810"/>
                  </a:cubicBezTo>
                  <a:cubicBezTo>
                    <a:pt x="403706" y="90602"/>
                    <a:pt x="382678" y="99515"/>
                    <a:pt x="368725" y="105059"/>
                  </a:cubicBezTo>
                  <a:cubicBezTo>
                    <a:pt x="333587" y="119024"/>
                    <a:pt x="317939" y="66996"/>
                    <a:pt x="350107" y="50564"/>
                  </a:cubicBezTo>
                  <a:cubicBezTo>
                    <a:pt x="399958" y="25097"/>
                    <a:pt x="498464" y="0"/>
                    <a:pt x="594815" y="0"/>
                  </a:cubicBezTo>
                  <a:close/>
                </a:path>
              </a:pathLst>
            </a:custGeom>
            <a:grpFill/>
            <a:ln w="231" cap="flat">
              <a:noFill/>
              <a:prstDash val="solid"/>
              <a:miter/>
            </a:ln>
          </p:spPr>
          <p:txBody>
            <a:bodyPr rtlCol="0" anchor="ctr">
              <a:noAutofit/>
            </a:bodyPr>
            <a:lstStyle/>
            <a:p>
              <a:endParaRPr lang="ru-RU">
                <a:latin typeface="Arial (основной"/>
              </a:endParaRPr>
            </a:p>
          </p:txBody>
        </p:sp>
        <p:sp>
          <p:nvSpPr>
            <p:cNvPr id="43" name="Полилиния: фигура 124">
              <a:extLst>
                <a:ext uri="{FF2B5EF4-FFF2-40B4-BE49-F238E27FC236}">
                  <a16:creationId xmlns:a16="http://schemas.microsoft.com/office/drawing/2014/main" id="{202E0B5A-F2C1-4373-9182-B613596631B1}"/>
                </a:ext>
              </a:extLst>
            </p:cNvPr>
            <p:cNvSpPr/>
            <p:nvPr/>
          </p:nvSpPr>
          <p:spPr>
            <a:xfrm>
              <a:off x="5239530" y="1949776"/>
              <a:ext cx="971154" cy="994525"/>
            </a:xfrm>
            <a:custGeom>
              <a:gdLst>
                <a:gd name="connsiteX0" fmla="*/ 473956 w 971154"/>
                <a:gd name="connsiteY0" fmla="*/ 0 h 994525"/>
                <a:gd name="connsiteX1" fmla="*/ 971272 w 971154"/>
                <a:gd name="connsiteY1" fmla="*/ 497330 h 994525"/>
                <a:gd name="connsiteX2" fmla="*/ 473956 w 971154"/>
                <a:gd name="connsiteY2" fmla="*/ 994685 h 994525"/>
                <a:gd name="connsiteX3" fmla="*/ 1718 w 971154"/>
                <a:gd name="connsiteY3" fmla="*/ 543858 h 994525"/>
                <a:gd name="connsiteX4" fmla="*/ 0 w 971154"/>
                <a:gd name="connsiteY4" fmla="*/ 534852 h 994525"/>
                <a:gd name="connsiteX5" fmla="*/ 67431 w 971154"/>
                <a:gd name="connsiteY5" fmla="*/ 535060 h 994525"/>
                <a:gd name="connsiteX6" fmla="*/ 68835 w 971154"/>
                <a:gd name="connsiteY6" fmla="*/ 541480 h 994525"/>
                <a:gd name="connsiteX7" fmla="*/ 473956 w 971154"/>
                <a:gd name="connsiteY7" fmla="*/ 928575 h 994525"/>
                <a:gd name="connsiteX8" fmla="*/ 905166 w 971154"/>
                <a:gd name="connsiteY8" fmla="*/ 497330 h 994525"/>
                <a:gd name="connsiteX9" fmla="*/ 473956 w 971154"/>
                <a:gd name="connsiteY9" fmla="*/ 66105 h 994525"/>
                <a:gd name="connsiteX10" fmla="*/ 329795 w 971154"/>
                <a:gd name="connsiteY10" fmla="*/ 90823 h 994525"/>
                <a:gd name="connsiteX11" fmla="*/ 274325 w 971154"/>
                <a:gd name="connsiteY11" fmla="*/ 113023 h 994525"/>
                <a:gd name="connsiteX12" fmla="*/ 254627 w 971154"/>
                <a:gd name="connsiteY12" fmla="*/ 49740 h 994525"/>
                <a:gd name="connsiteX13" fmla="*/ 308892 w 971154"/>
                <a:gd name="connsiteY13" fmla="*/ 28088 h 994525"/>
                <a:gd name="connsiteX14" fmla="*/ 473956 w 971154"/>
                <a:gd name="connsiteY14" fmla="*/ 0 h 99452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971153" h="994525">
                  <a:moveTo>
                    <a:pt x="473956" y="0"/>
                  </a:moveTo>
                  <a:cubicBezTo>
                    <a:pt x="748618" y="0"/>
                    <a:pt x="971272" y="222666"/>
                    <a:pt x="971272" y="497330"/>
                  </a:cubicBezTo>
                  <a:cubicBezTo>
                    <a:pt x="971272" y="772019"/>
                    <a:pt x="748618" y="994685"/>
                    <a:pt x="473956" y="994685"/>
                  </a:cubicBezTo>
                  <a:cubicBezTo>
                    <a:pt x="232952" y="994685"/>
                    <a:pt x="8959" y="854084"/>
                    <a:pt x="1718" y="543858"/>
                  </a:cubicBezTo>
                  <a:cubicBezTo>
                    <a:pt x="1651" y="540833"/>
                    <a:pt x="547" y="537854"/>
                    <a:pt x="0" y="534852"/>
                  </a:cubicBezTo>
                  <a:lnTo>
                    <a:pt x="67431" y="535060"/>
                  </a:lnTo>
                  <a:cubicBezTo>
                    <a:pt x="67888" y="537185"/>
                    <a:pt x="68870" y="539309"/>
                    <a:pt x="68835" y="541480"/>
                  </a:cubicBezTo>
                  <a:cubicBezTo>
                    <a:pt x="64397" y="785643"/>
                    <a:pt x="268781" y="928575"/>
                    <a:pt x="473956" y="928575"/>
                  </a:cubicBezTo>
                  <a:cubicBezTo>
                    <a:pt x="712106" y="928575"/>
                    <a:pt x="905166" y="735512"/>
                    <a:pt x="905166" y="497330"/>
                  </a:cubicBezTo>
                  <a:cubicBezTo>
                    <a:pt x="905166" y="259177"/>
                    <a:pt x="712106" y="66105"/>
                    <a:pt x="473956" y="66105"/>
                  </a:cubicBezTo>
                  <a:cubicBezTo>
                    <a:pt x="423394" y="66105"/>
                    <a:pt x="374859" y="74840"/>
                    <a:pt x="329795" y="90823"/>
                  </a:cubicBezTo>
                  <a:cubicBezTo>
                    <a:pt x="327743" y="91548"/>
                    <a:pt x="294570" y="105158"/>
                    <a:pt x="274325" y="113023"/>
                  </a:cubicBezTo>
                  <a:cubicBezTo>
                    <a:pt x="236822" y="127580"/>
                    <a:pt x="217157" y="64745"/>
                    <a:pt x="254627" y="49740"/>
                  </a:cubicBezTo>
                  <a:cubicBezTo>
                    <a:pt x="275239" y="41473"/>
                    <a:pt x="306583" y="28891"/>
                    <a:pt x="308892" y="28088"/>
                  </a:cubicBezTo>
                  <a:cubicBezTo>
                    <a:pt x="360516" y="9927"/>
                    <a:pt x="416089" y="0"/>
                    <a:pt x="473956" y="0"/>
                  </a:cubicBezTo>
                  <a:close/>
                </a:path>
              </a:pathLst>
            </a:custGeom>
            <a:grpFill/>
            <a:ln w="231" cap="flat">
              <a:noFill/>
              <a:prstDash val="solid"/>
              <a:miter/>
            </a:ln>
          </p:spPr>
          <p:txBody>
            <a:bodyPr rtlCol="0" anchor="ctr">
              <a:noAutofit/>
            </a:bodyPr>
            <a:lstStyle/>
            <a:p>
              <a:endParaRPr lang="ru-RU">
                <a:latin typeface="Arial (основной"/>
              </a:endParaRPr>
            </a:p>
          </p:txBody>
        </p:sp>
        <p:sp>
          <p:nvSpPr>
            <p:cNvPr id="44" name="Полилиния: фигура 125">
              <a:extLst>
                <a:ext uri="{FF2B5EF4-FFF2-40B4-BE49-F238E27FC236}">
                  <a16:creationId xmlns:a16="http://schemas.microsoft.com/office/drawing/2014/main" id="{23A328AB-3CC7-4687-8C34-F9E93E0FD913}"/>
                </a:ext>
              </a:extLst>
            </p:cNvPr>
            <p:cNvSpPr/>
            <p:nvPr/>
          </p:nvSpPr>
          <p:spPr>
            <a:xfrm>
              <a:off x="5375896" y="2078159"/>
              <a:ext cx="706315" cy="737755"/>
            </a:xfrm>
            <a:custGeom>
              <a:gdLst>
                <a:gd name="connsiteX0" fmla="*/ 337591 w 706314"/>
                <a:gd name="connsiteY0" fmla="*/ 0 h 737754"/>
                <a:gd name="connsiteX1" fmla="*/ 706527 w 706314"/>
                <a:gd name="connsiteY1" fmla="*/ 368947 h 737754"/>
                <a:gd name="connsiteX2" fmla="*/ 337591 w 706314"/>
                <a:gd name="connsiteY2" fmla="*/ 737916 h 737754"/>
                <a:gd name="connsiteX3" fmla="*/ 0 w 706314"/>
                <a:gd name="connsiteY3" fmla="*/ 517952 h 737754"/>
                <a:gd name="connsiteX4" fmla="*/ 62890 w 706314"/>
                <a:gd name="connsiteY4" fmla="*/ 501442 h 737754"/>
                <a:gd name="connsiteX5" fmla="*/ 337591 w 706314"/>
                <a:gd name="connsiteY5" fmla="*/ 673885 h 737754"/>
                <a:gd name="connsiteX6" fmla="*/ 642500 w 706314"/>
                <a:gd name="connsiteY6" fmla="*/ 368947 h 737754"/>
                <a:gd name="connsiteX7" fmla="*/ 337591 w 706314"/>
                <a:gd name="connsiteY7" fmla="*/ 64031 h 737754"/>
                <a:gd name="connsiteX8" fmla="*/ 217378 w 706314"/>
                <a:gd name="connsiteY8" fmla="*/ 88651 h 737754"/>
                <a:gd name="connsiteX9" fmla="*/ 205857 w 706314"/>
                <a:gd name="connsiteY9" fmla="*/ 24241 h 737754"/>
                <a:gd name="connsiteX10" fmla="*/ 337591 w 706314"/>
                <a:gd name="connsiteY10" fmla="*/ 0 h 73775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06314" h="737754">
                  <a:moveTo>
                    <a:pt x="337591" y="0"/>
                  </a:moveTo>
                  <a:cubicBezTo>
                    <a:pt x="541350" y="0"/>
                    <a:pt x="706527" y="165185"/>
                    <a:pt x="706527" y="368947"/>
                  </a:cubicBezTo>
                  <a:cubicBezTo>
                    <a:pt x="706527" y="572724"/>
                    <a:pt x="541350" y="737916"/>
                    <a:pt x="337591" y="737916"/>
                  </a:cubicBezTo>
                  <a:cubicBezTo>
                    <a:pt x="186849" y="737916"/>
                    <a:pt x="57244" y="647492"/>
                    <a:pt x="0" y="517952"/>
                  </a:cubicBezTo>
                  <a:lnTo>
                    <a:pt x="62890" y="501442"/>
                  </a:lnTo>
                  <a:cubicBezTo>
                    <a:pt x="112191" y="603504"/>
                    <a:pt x="216665" y="673885"/>
                    <a:pt x="337591" y="673885"/>
                  </a:cubicBezTo>
                  <a:cubicBezTo>
                    <a:pt x="505991" y="673885"/>
                    <a:pt x="642500" y="537371"/>
                    <a:pt x="642500" y="368947"/>
                  </a:cubicBezTo>
                  <a:cubicBezTo>
                    <a:pt x="642500" y="200547"/>
                    <a:pt x="505991" y="64031"/>
                    <a:pt x="337591" y="64031"/>
                  </a:cubicBezTo>
                  <a:cubicBezTo>
                    <a:pt x="294902" y="64031"/>
                    <a:pt x="254121" y="72487"/>
                    <a:pt x="217378" y="88651"/>
                  </a:cubicBezTo>
                  <a:cubicBezTo>
                    <a:pt x="183390" y="103597"/>
                    <a:pt x="153408" y="42958"/>
                    <a:pt x="205857" y="24241"/>
                  </a:cubicBezTo>
                  <a:cubicBezTo>
                    <a:pt x="246772" y="8590"/>
                    <a:pt x="291178" y="0"/>
                    <a:pt x="337591" y="0"/>
                  </a:cubicBezTo>
                  <a:close/>
                </a:path>
              </a:pathLst>
            </a:custGeom>
            <a:grpFill/>
            <a:ln w="231" cap="flat">
              <a:noFill/>
              <a:prstDash val="solid"/>
              <a:miter/>
            </a:ln>
          </p:spPr>
          <p:txBody>
            <a:bodyPr rtlCol="0" anchor="ctr">
              <a:noAutofit/>
            </a:bodyPr>
            <a:lstStyle/>
            <a:p>
              <a:endParaRPr lang="ru-RU">
                <a:latin typeface="Arial (основной"/>
              </a:endParaRPr>
            </a:p>
          </p:txBody>
        </p:sp>
        <p:sp>
          <p:nvSpPr>
            <p:cNvPr id="45" name="Полилиния: фигура 126">
              <a:extLst>
                <a:ext uri="{FF2B5EF4-FFF2-40B4-BE49-F238E27FC236}">
                  <a16:creationId xmlns:a16="http://schemas.microsoft.com/office/drawing/2014/main" id="{BB0ED876-90E1-482D-981D-B5B54B80D066}"/>
                </a:ext>
              </a:extLst>
            </p:cNvPr>
            <p:cNvSpPr/>
            <p:nvPr/>
          </p:nvSpPr>
          <p:spPr>
            <a:xfrm>
              <a:off x="5374835" y="2456285"/>
              <a:ext cx="158626" cy="163022"/>
            </a:xfrm>
            <a:custGeom>
              <a:gdLst>
                <a:gd name="connsiteX0" fmla="*/ 149158 w 158626"/>
                <a:gd name="connsiteY0" fmla="*/ 8554 h 163021"/>
                <a:gd name="connsiteX1" fmla="*/ 149170 w 158626"/>
                <a:gd name="connsiteY1" fmla="*/ 8577 h 163021"/>
                <a:gd name="connsiteX2" fmla="*/ 150130 w 158626"/>
                <a:gd name="connsiteY2" fmla="*/ 52404 h 163021"/>
                <a:gd name="connsiteX3" fmla="*/ 53341 w 158626"/>
                <a:gd name="connsiteY3" fmla="*/ 153519 h 163021"/>
                <a:gd name="connsiteX4" fmla="*/ 9537 w 158626"/>
                <a:gd name="connsiteY4" fmla="*/ 154489 h 163021"/>
                <a:gd name="connsiteX5" fmla="*/ 9525 w 158626"/>
                <a:gd name="connsiteY5" fmla="*/ 154466 h 163021"/>
                <a:gd name="connsiteX6" fmla="*/ 8567 w 158626"/>
                <a:gd name="connsiteY6" fmla="*/ 110662 h 163021"/>
                <a:gd name="connsiteX7" fmla="*/ 105355 w 158626"/>
                <a:gd name="connsiteY7" fmla="*/ 9524 h 163021"/>
                <a:gd name="connsiteX8" fmla="*/ 149158 w 158626"/>
                <a:gd name="connsiteY8" fmla="*/ 8554 h 163021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8626" h="163021">
                  <a:moveTo>
                    <a:pt x="149158" y="8554"/>
                  </a:moveTo>
                  <a:lnTo>
                    <a:pt x="149170" y="8577"/>
                  </a:lnTo>
                  <a:cubicBezTo>
                    <a:pt x="161486" y="20377"/>
                    <a:pt x="161920" y="40073"/>
                    <a:pt x="150130" y="52404"/>
                  </a:cubicBezTo>
                  <a:lnTo>
                    <a:pt x="53341" y="153519"/>
                  </a:lnTo>
                  <a:cubicBezTo>
                    <a:pt x="41562" y="165826"/>
                    <a:pt x="21853" y="166265"/>
                    <a:pt x="9537" y="154489"/>
                  </a:cubicBezTo>
                  <a:lnTo>
                    <a:pt x="9525" y="154466"/>
                  </a:lnTo>
                  <a:cubicBezTo>
                    <a:pt x="-2788" y="142689"/>
                    <a:pt x="-3222" y="122970"/>
                    <a:pt x="8567" y="110662"/>
                  </a:cubicBezTo>
                  <a:lnTo>
                    <a:pt x="105355" y="9524"/>
                  </a:lnTo>
                  <a:cubicBezTo>
                    <a:pt x="117135" y="-2783"/>
                    <a:pt x="136845" y="-3222"/>
                    <a:pt x="149158" y="8554"/>
                  </a:cubicBezTo>
                  <a:close/>
                </a:path>
              </a:pathLst>
            </a:custGeom>
            <a:grpFill/>
            <a:ln w="231" cap="flat">
              <a:noFill/>
              <a:prstDash val="solid"/>
              <a:miter/>
            </a:ln>
          </p:spPr>
          <p:txBody>
            <a:bodyPr rtlCol="0" anchor="ctr">
              <a:noAutofit/>
            </a:bodyPr>
            <a:lstStyle/>
            <a:p>
              <a:endParaRPr lang="ru-RU">
                <a:latin typeface="Arial (основной"/>
              </a:endParaRPr>
            </a:p>
          </p:txBody>
        </p:sp>
        <p:sp>
          <p:nvSpPr>
            <p:cNvPr id="46" name="Полилиния: фигура 127">
              <a:extLst>
                <a:ext uri="{FF2B5EF4-FFF2-40B4-BE49-F238E27FC236}">
                  <a16:creationId xmlns:a16="http://schemas.microsoft.com/office/drawing/2014/main" id="{45DCAC95-8DB8-4D84-9189-5A6E96D0F58B}"/>
                </a:ext>
              </a:extLst>
            </p:cNvPr>
            <p:cNvSpPr/>
            <p:nvPr/>
          </p:nvSpPr>
          <p:spPr>
            <a:xfrm>
              <a:off x="5245794" y="2325490"/>
              <a:ext cx="183563" cy="189115"/>
            </a:xfrm>
            <a:custGeom>
              <a:gdLst>
                <a:gd name="connsiteX0" fmla="*/ 174240 w 183563"/>
                <a:gd name="connsiteY0" fmla="*/ 8563 h 189114"/>
                <a:gd name="connsiteX1" fmla="*/ 174252 w 183563"/>
                <a:gd name="connsiteY1" fmla="*/ 8586 h 189114"/>
                <a:gd name="connsiteX2" fmla="*/ 175210 w 183563"/>
                <a:gd name="connsiteY2" fmla="*/ 52389 h 189114"/>
                <a:gd name="connsiteX3" fmla="*/ 53347 w 183563"/>
                <a:gd name="connsiteY3" fmla="*/ 179712 h 189114"/>
                <a:gd name="connsiteX4" fmla="*/ 9532 w 183563"/>
                <a:gd name="connsiteY4" fmla="*/ 180682 h 189114"/>
                <a:gd name="connsiteX5" fmla="*/ 9532 w 183563"/>
                <a:gd name="connsiteY5" fmla="*/ 180682 h 189114"/>
                <a:gd name="connsiteX6" fmla="*/ 8562 w 183563"/>
                <a:gd name="connsiteY6" fmla="*/ 136856 h 189114"/>
                <a:gd name="connsiteX7" fmla="*/ 130425 w 183563"/>
                <a:gd name="connsiteY7" fmla="*/ 9532 h 189114"/>
                <a:gd name="connsiteX8" fmla="*/ 174240 w 183563"/>
                <a:gd name="connsiteY8" fmla="*/ 8563 h 18911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3563" h="189114">
                  <a:moveTo>
                    <a:pt x="174240" y="8563"/>
                  </a:moveTo>
                  <a:lnTo>
                    <a:pt x="174252" y="8586"/>
                  </a:lnTo>
                  <a:cubicBezTo>
                    <a:pt x="186566" y="20362"/>
                    <a:pt x="186991" y="40082"/>
                    <a:pt x="175210" y="52389"/>
                  </a:cubicBezTo>
                  <a:lnTo>
                    <a:pt x="53347" y="179712"/>
                  </a:lnTo>
                  <a:cubicBezTo>
                    <a:pt x="41557" y="192043"/>
                    <a:pt x="21857" y="192459"/>
                    <a:pt x="9532" y="180682"/>
                  </a:cubicBezTo>
                  <a:lnTo>
                    <a:pt x="9532" y="180682"/>
                  </a:lnTo>
                  <a:cubicBezTo>
                    <a:pt x="-2793" y="168883"/>
                    <a:pt x="-3218" y="149186"/>
                    <a:pt x="8562" y="136856"/>
                  </a:cubicBezTo>
                  <a:lnTo>
                    <a:pt x="130425" y="9532"/>
                  </a:lnTo>
                  <a:cubicBezTo>
                    <a:pt x="142215" y="-2798"/>
                    <a:pt x="161924" y="-3214"/>
                    <a:pt x="174240" y="8563"/>
                  </a:cubicBezTo>
                  <a:close/>
                </a:path>
              </a:pathLst>
            </a:custGeom>
            <a:grpFill/>
            <a:ln w="231" cap="flat">
              <a:noFill/>
              <a:prstDash val="solid"/>
              <a:miter/>
            </a:ln>
          </p:spPr>
          <p:txBody>
            <a:bodyPr rtlCol="0" anchor="ctr">
              <a:noAutofit/>
            </a:bodyPr>
            <a:lstStyle/>
            <a:p>
              <a:endParaRPr lang="ru-RU">
                <a:latin typeface="Arial (основной"/>
              </a:endParaRPr>
            </a:p>
          </p:txBody>
        </p:sp>
        <p:sp>
          <p:nvSpPr>
            <p:cNvPr id="47" name="Полилиния: фигура 128">
              <a:extLst>
                <a:ext uri="{FF2B5EF4-FFF2-40B4-BE49-F238E27FC236}">
                  <a16:creationId xmlns:a16="http://schemas.microsoft.com/office/drawing/2014/main" id="{613C2342-E8AB-4B34-A851-68DAF577BDD3}"/>
                </a:ext>
              </a:extLst>
            </p:cNvPr>
            <p:cNvSpPr/>
            <p:nvPr/>
          </p:nvSpPr>
          <p:spPr>
            <a:xfrm>
              <a:off x="5120516" y="2325490"/>
              <a:ext cx="183563" cy="189115"/>
            </a:xfrm>
            <a:custGeom>
              <a:gdLst>
                <a:gd name="connsiteX0" fmla="*/ 9535 w 183563"/>
                <a:gd name="connsiteY0" fmla="*/ 8563 h 189114"/>
                <a:gd name="connsiteX1" fmla="*/ 9523 w 183563"/>
                <a:gd name="connsiteY1" fmla="*/ 8586 h 189114"/>
                <a:gd name="connsiteX2" fmla="*/ 8563 w 183563"/>
                <a:gd name="connsiteY2" fmla="*/ 52389 h 189114"/>
                <a:gd name="connsiteX3" fmla="*/ 130425 w 183563"/>
                <a:gd name="connsiteY3" fmla="*/ 179712 h 189114"/>
                <a:gd name="connsiteX4" fmla="*/ 174241 w 183563"/>
                <a:gd name="connsiteY4" fmla="*/ 180682 h 189114"/>
                <a:gd name="connsiteX5" fmla="*/ 174241 w 183563"/>
                <a:gd name="connsiteY5" fmla="*/ 180682 h 189114"/>
                <a:gd name="connsiteX6" fmla="*/ 175213 w 183563"/>
                <a:gd name="connsiteY6" fmla="*/ 136856 h 189114"/>
                <a:gd name="connsiteX7" fmla="*/ 53350 w 183563"/>
                <a:gd name="connsiteY7" fmla="*/ 9532 h 189114"/>
                <a:gd name="connsiteX8" fmla="*/ 9535 w 183563"/>
                <a:gd name="connsiteY8" fmla="*/ 8563 h 18911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3563" h="189114">
                  <a:moveTo>
                    <a:pt x="9535" y="8563"/>
                  </a:moveTo>
                  <a:lnTo>
                    <a:pt x="9523" y="8586"/>
                  </a:lnTo>
                  <a:cubicBezTo>
                    <a:pt x="-2793" y="20362"/>
                    <a:pt x="-3216" y="40082"/>
                    <a:pt x="8563" y="52389"/>
                  </a:cubicBezTo>
                  <a:lnTo>
                    <a:pt x="130425" y="179712"/>
                  </a:lnTo>
                  <a:cubicBezTo>
                    <a:pt x="142217" y="192043"/>
                    <a:pt x="161915" y="192459"/>
                    <a:pt x="174241" y="180682"/>
                  </a:cubicBezTo>
                  <a:lnTo>
                    <a:pt x="174241" y="180682"/>
                  </a:lnTo>
                  <a:cubicBezTo>
                    <a:pt x="186568" y="168883"/>
                    <a:pt x="186991" y="149186"/>
                    <a:pt x="175213" y="136856"/>
                  </a:cubicBezTo>
                  <a:lnTo>
                    <a:pt x="53350" y="9532"/>
                  </a:lnTo>
                  <a:cubicBezTo>
                    <a:pt x="41558" y="-2798"/>
                    <a:pt x="21848" y="-3214"/>
                    <a:pt x="9535" y="8563"/>
                  </a:cubicBezTo>
                  <a:close/>
                </a:path>
              </a:pathLst>
            </a:custGeom>
            <a:grpFill/>
            <a:ln w="231" cap="flat">
              <a:noFill/>
              <a:prstDash val="solid"/>
              <a:miter/>
            </a:ln>
          </p:spPr>
          <p:txBody>
            <a:bodyPr rtlCol="0" anchor="ctr">
              <a:noAutofit/>
            </a:bodyPr>
            <a:lstStyle/>
            <a:p>
              <a:endParaRPr lang="ru-RU">
                <a:latin typeface="Arial (основной"/>
              </a:endParaRPr>
            </a:p>
          </p:txBody>
        </p:sp>
        <p:sp>
          <p:nvSpPr>
            <p:cNvPr id="48" name="Полилиния: фигура 129">
              <a:extLst>
                <a:ext uri="{FF2B5EF4-FFF2-40B4-BE49-F238E27FC236}">
                  <a16:creationId xmlns:a16="http://schemas.microsoft.com/office/drawing/2014/main" id="{B58B0083-8FC4-4B3B-8C67-47A94A3C39D3}"/>
                </a:ext>
              </a:extLst>
            </p:cNvPr>
            <p:cNvSpPr/>
            <p:nvPr/>
          </p:nvSpPr>
          <p:spPr>
            <a:xfrm>
              <a:off x="5245794" y="2162413"/>
              <a:ext cx="183563" cy="189115"/>
            </a:xfrm>
            <a:custGeom>
              <a:gdLst>
                <a:gd name="connsiteX0" fmla="*/ 174240 w 183563"/>
                <a:gd name="connsiteY0" fmla="*/ 8566 h 189114"/>
                <a:gd name="connsiteX1" fmla="*/ 174252 w 183563"/>
                <a:gd name="connsiteY1" fmla="*/ 8578 h 189114"/>
                <a:gd name="connsiteX2" fmla="*/ 175210 w 183563"/>
                <a:gd name="connsiteY2" fmla="*/ 52395 h 189114"/>
                <a:gd name="connsiteX3" fmla="*/ 53347 w 183563"/>
                <a:gd name="connsiteY3" fmla="*/ 179721 h 189114"/>
                <a:gd name="connsiteX4" fmla="*/ 9532 w 183563"/>
                <a:gd name="connsiteY4" fmla="*/ 180691 h 189114"/>
                <a:gd name="connsiteX5" fmla="*/ 9532 w 183563"/>
                <a:gd name="connsiteY5" fmla="*/ 180691 h 189114"/>
                <a:gd name="connsiteX6" fmla="*/ 8562 w 183563"/>
                <a:gd name="connsiteY6" fmla="*/ 136862 h 189114"/>
                <a:gd name="connsiteX7" fmla="*/ 130425 w 183563"/>
                <a:gd name="connsiteY7" fmla="*/ 9527 h 189114"/>
                <a:gd name="connsiteX8" fmla="*/ 174240 w 183563"/>
                <a:gd name="connsiteY8" fmla="*/ 8566 h 18911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3563" h="189114">
                  <a:moveTo>
                    <a:pt x="174240" y="8566"/>
                  </a:moveTo>
                  <a:lnTo>
                    <a:pt x="174252" y="8578"/>
                  </a:lnTo>
                  <a:cubicBezTo>
                    <a:pt x="186566" y="20371"/>
                    <a:pt x="186991" y="40081"/>
                    <a:pt x="175210" y="52395"/>
                  </a:cubicBezTo>
                  <a:lnTo>
                    <a:pt x="53347" y="179721"/>
                  </a:lnTo>
                  <a:cubicBezTo>
                    <a:pt x="41557" y="192028"/>
                    <a:pt x="21857" y="192467"/>
                    <a:pt x="9532" y="180691"/>
                  </a:cubicBezTo>
                  <a:lnTo>
                    <a:pt x="9532" y="180691"/>
                  </a:lnTo>
                  <a:cubicBezTo>
                    <a:pt x="-2793" y="168891"/>
                    <a:pt x="-3218" y="149172"/>
                    <a:pt x="8562" y="136862"/>
                  </a:cubicBezTo>
                  <a:lnTo>
                    <a:pt x="130425" y="9527"/>
                  </a:lnTo>
                  <a:cubicBezTo>
                    <a:pt x="142215" y="-2787"/>
                    <a:pt x="161924" y="-3224"/>
                    <a:pt x="174240" y="8566"/>
                  </a:cubicBezTo>
                  <a:close/>
                </a:path>
              </a:pathLst>
            </a:custGeom>
            <a:grpFill/>
            <a:ln w="231" cap="flat">
              <a:noFill/>
              <a:prstDash val="solid"/>
              <a:miter/>
            </a:ln>
          </p:spPr>
          <p:txBody>
            <a:bodyPr rtlCol="0" anchor="ctr">
              <a:noAutofit/>
            </a:bodyPr>
            <a:lstStyle/>
            <a:p>
              <a:endParaRPr lang="ru-RU">
                <a:latin typeface="Arial (основной"/>
              </a:endParaRPr>
            </a:p>
          </p:txBody>
        </p:sp>
        <p:sp>
          <p:nvSpPr>
            <p:cNvPr id="49" name="Полилиния: фигура 130">
              <a:extLst>
                <a:ext uri="{FF2B5EF4-FFF2-40B4-BE49-F238E27FC236}">
                  <a16:creationId xmlns:a16="http://schemas.microsoft.com/office/drawing/2014/main" id="{FA384A0D-46A7-46ED-9D81-FFBB8FB5AEA9}"/>
                </a:ext>
              </a:extLst>
            </p:cNvPr>
            <p:cNvSpPr/>
            <p:nvPr/>
          </p:nvSpPr>
          <p:spPr>
            <a:xfrm>
              <a:off x="5120516" y="2162413"/>
              <a:ext cx="183563" cy="189115"/>
            </a:xfrm>
            <a:custGeom>
              <a:gdLst>
                <a:gd name="connsiteX0" fmla="*/ 9535 w 183563"/>
                <a:gd name="connsiteY0" fmla="*/ 8566 h 189114"/>
                <a:gd name="connsiteX1" fmla="*/ 9523 w 183563"/>
                <a:gd name="connsiteY1" fmla="*/ 8578 h 189114"/>
                <a:gd name="connsiteX2" fmla="*/ 8563 w 183563"/>
                <a:gd name="connsiteY2" fmla="*/ 52395 h 189114"/>
                <a:gd name="connsiteX3" fmla="*/ 130425 w 183563"/>
                <a:gd name="connsiteY3" fmla="*/ 179721 h 189114"/>
                <a:gd name="connsiteX4" fmla="*/ 174241 w 183563"/>
                <a:gd name="connsiteY4" fmla="*/ 180691 h 189114"/>
                <a:gd name="connsiteX5" fmla="*/ 174241 w 183563"/>
                <a:gd name="connsiteY5" fmla="*/ 180691 h 189114"/>
                <a:gd name="connsiteX6" fmla="*/ 175213 w 183563"/>
                <a:gd name="connsiteY6" fmla="*/ 136862 h 189114"/>
                <a:gd name="connsiteX7" fmla="*/ 53350 w 183563"/>
                <a:gd name="connsiteY7" fmla="*/ 9527 h 189114"/>
                <a:gd name="connsiteX8" fmla="*/ 9535 w 183563"/>
                <a:gd name="connsiteY8" fmla="*/ 8566 h 18911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3563" h="189114">
                  <a:moveTo>
                    <a:pt x="9535" y="8566"/>
                  </a:moveTo>
                  <a:lnTo>
                    <a:pt x="9523" y="8578"/>
                  </a:lnTo>
                  <a:cubicBezTo>
                    <a:pt x="-2793" y="20371"/>
                    <a:pt x="-3216" y="40081"/>
                    <a:pt x="8563" y="52395"/>
                  </a:cubicBezTo>
                  <a:lnTo>
                    <a:pt x="130425" y="179721"/>
                  </a:lnTo>
                  <a:cubicBezTo>
                    <a:pt x="142217" y="192028"/>
                    <a:pt x="161915" y="192467"/>
                    <a:pt x="174241" y="180691"/>
                  </a:cubicBezTo>
                  <a:lnTo>
                    <a:pt x="174241" y="180691"/>
                  </a:lnTo>
                  <a:cubicBezTo>
                    <a:pt x="186568" y="168891"/>
                    <a:pt x="186991" y="149172"/>
                    <a:pt x="175213" y="136862"/>
                  </a:cubicBezTo>
                  <a:lnTo>
                    <a:pt x="53350" y="9527"/>
                  </a:lnTo>
                  <a:cubicBezTo>
                    <a:pt x="41558" y="-2787"/>
                    <a:pt x="21848" y="-3224"/>
                    <a:pt x="9535" y="8566"/>
                  </a:cubicBezTo>
                  <a:close/>
                </a:path>
              </a:pathLst>
            </a:custGeom>
            <a:grpFill/>
            <a:ln w="231" cap="flat">
              <a:noFill/>
              <a:prstDash val="solid"/>
              <a:miter/>
            </a:ln>
          </p:spPr>
          <p:txBody>
            <a:bodyPr rtlCol="0" anchor="ctr">
              <a:noAutofit/>
            </a:bodyPr>
            <a:lstStyle/>
            <a:p>
              <a:endParaRPr lang="ru-RU">
                <a:latin typeface="Arial (основной"/>
              </a:endParaRPr>
            </a:p>
          </p:txBody>
        </p:sp>
        <p:sp>
          <p:nvSpPr>
            <p:cNvPr id="50" name="Полилиния: фигура 131">
              <a:extLst>
                <a:ext uri="{FF2B5EF4-FFF2-40B4-BE49-F238E27FC236}">
                  <a16:creationId xmlns:a16="http://schemas.microsoft.com/office/drawing/2014/main" id="{68850216-8E55-4966-8B98-894059B61B08}"/>
                </a:ext>
              </a:extLst>
            </p:cNvPr>
            <p:cNvSpPr/>
            <p:nvPr/>
          </p:nvSpPr>
          <p:spPr>
            <a:xfrm>
              <a:off x="5245794" y="2010402"/>
              <a:ext cx="183563" cy="189115"/>
            </a:xfrm>
            <a:custGeom>
              <a:gdLst>
                <a:gd name="connsiteX0" fmla="*/ 174240 w 183563"/>
                <a:gd name="connsiteY0" fmla="*/ 8567 h 189114"/>
                <a:gd name="connsiteX1" fmla="*/ 174252 w 183563"/>
                <a:gd name="connsiteY1" fmla="*/ 8579 h 189114"/>
                <a:gd name="connsiteX2" fmla="*/ 175210 w 183563"/>
                <a:gd name="connsiteY2" fmla="*/ 52396 h 189114"/>
                <a:gd name="connsiteX3" fmla="*/ 53347 w 183563"/>
                <a:gd name="connsiteY3" fmla="*/ 179720 h 189114"/>
                <a:gd name="connsiteX4" fmla="*/ 9532 w 183563"/>
                <a:gd name="connsiteY4" fmla="*/ 180680 h 189114"/>
                <a:gd name="connsiteX5" fmla="*/ 9532 w 183563"/>
                <a:gd name="connsiteY5" fmla="*/ 180680 h 189114"/>
                <a:gd name="connsiteX6" fmla="*/ 8562 w 183563"/>
                <a:gd name="connsiteY6" fmla="*/ 136863 h 189114"/>
                <a:gd name="connsiteX7" fmla="*/ 130425 w 183563"/>
                <a:gd name="connsiteY7" fmla="*/ 9528 h 189114"/>
                <a:gd name="connsiteX8" fmla="*/ 174240 w 183563"/>
                <a:gd name="connsiteY8" fmla="*/ 8567 h 18911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3563" h="189114">
                  <a:moveTo>
                    <a:pt x="174240" y="8567"/>
                  </a:moveTo>
                  <a:lnTo>
                    <a:pt x="174252" y="8579"/>
                  </a:lnTo>
                  <a:cubicBezTo>
                    <a:pt x="186566" y="20369"/>
                    <a:pt x="186991" y="40082"/>
                    <a:pt x="175210" y="52396"/>
                  </a:cubicBezTo>
                  <a:lnTo>
                    <a:pt x="53347" y="179720"/>
                  </a:lnTo>
                  <a:cubicBezTo>
                    <a:pt x="41557" y="192036"/>
                    <a:pt x="21857" y="192470"/>
                    <a:pt x="9532" y="180680"/>
                  </a:cubicBezTo>
                  <a:lnTo>
                    <a:pt x="9532" y="180680"/>
                  </a:lnTo>
                  <a:cubicBezTo>
                    <a:pt x="-2793" y="168890"/>
                    <a:pt x="-3218" y="149177"/>
                    <a:pt x="8562" y="136863"/>
                  </a:cubicBezTo>
                  <a:lnTo>
                    <a:pt x="130425" y="9528"/>
                  </a:lnTo>
                  <a:cubicBezTo>
                    <a:pt x="142215" y="-2789"/>
                    <a:pt x="161924" y="-3223"/>
                    <a:pt x="174240" y="8567"/>
                  </a:cubicBezTo>
                  <a:close/>
                </a:path>
              </a:pathLst>
            </a:custGeom>
            <a:grpFill/>
            <a:ln w="231" cap="flat">
              <a:noFill/>
              <a:prstDash val="solid"/>
              <a:miter/>
            </a:ln>
          </p:spPr>
          <p:txBody>
            <a:bodyPr rtlCol="0" anchor="ctr">
              <a:noAutofit/>
            </a:bodyPr>
            <a:lstStyle/>
            <a:p>
              <a:endParaRPr lang="ru-RU">
                <a:latin typeface="Arial (основной"/>
              </a:endParaRPr>
            </a:p>
          </p:txBody>
        </p:sp>
        <p:sp>
          <p:nvSpPr>
            <p:cNvPr id="51" name="Полилиния: фигура 132">
              <a:extLst>
                <a:ext uri="{FF2B5EF4-FFF2-40B4-BE49-F238E27FC236}">
                  <a16:creationId xmlns:a16="http://schemas.microsoft.com/office/drawing/2014/main" id="{14C0481D-3DED-4E9C-8E40-BE50F0771D4D}"/>
                </a:ext>
              </a:extLst>
            </p:cNvPr>
            <p:cNvSpPr/>
            <p:nvPr/>
          </p:nvSpPr>
          <p:spPr>
            <a:xfrm>
              <a:off x="5120516" y="2010402"/>
              <a:ext cx="183563" cy="189115"/>
            </a:xfrm>
            <a:custGeom>
              <a:gdLst>
                <a:gd name="connsiteX0" fmla="*/ 9535 w 183563"/>
                <a:gd name="connsiteY0" fmla="*/ 8567 h 189114"/>
                <a:gd name="connsiteX1" fmla="*/ 9523 w 183563"/>
                <a:gd name="connsiteY1" fmla="*/ 8579 h 189114"/>
                <a:gd name="connsiteX2" fmla="*/ 8563 w 183563"/>
                <a:gd name="connsiteY2" fmla="*/ 52396 h 189114"/>
                <a:gd name="connsiteX3" fmla="*/ 130425 w 183563"/>
                <a:gd name="connsiteY3" fmla="*/ 179720 h 189114"/>
                <a:gd name="connsiteX4" fmla="*/ 174241 w 183563"/>
                <a:gd name="connsiteY4" fmla="*/ 180680 h 189114"/>
                <a:gd name="connsiteX5" fmla="*/ 174241 w 183563"/>
                <a:gd name="connsiteY5" fmla="*/ 180680 h 189114"/>
                <a:gd name="connsiteX6" fmla="*/ 175213 w 183563"/>
                <a:gd name="connsiteY6" fmla="*/ 136863 h 189114"/>
                <a:gd name="connsiteX7" fmla="*/ 53350 w 183563"/>
                <a:gd name="connsiteY7" fmla="*/ 9528 h 189114"/>
                <a:gd name="connsiteX8" fmla="*/ 9535 w 183563"/>
                <a:gd name="connsiteY8" fmla="*/ 8567 h 18911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3563" h="189114">
                  <a:moveTo>
                    <a:pt x="9535" y="8567"/>
                  </a:moveTo>
                  <a:lnTo>
                    <a:pt x="9523" y="8579"/>
                  </a:lnTo>
                  <a:cubicBezTo>
                    <a:pt x="-2793" y="20369"/>
                    <a:pt x="-3216" y="40082"/>
                    <a:pt x="8563" y="52396"/>
                  </a:cubicBezTo>
                  <a:lnTo>
                    <a:pt x="130425" y="179720"/>
                  </a:lnTo>
                  <a:cubicBezTo>
                    <a:pt x="142217" y="192036"/>
                    <a:pt x="161915" y="192470"/>
                    <a:pt x="174241" y="180680"/>
                  </a:cubicBezTo>
                  <a:lnTo>
                    <a:pt x="174241" y="180680"/>
                  </a:lnTo>
                  <a:cubicBezTo>
                    <a:pt x="186568" y="168890"/>
                    <a:pt x="186991" y="149177"/>
                    <a:pt x="175213" y="136863"/>
                  </a:cubicBezTo>
                  <a:lnTo>
                    <a:pt x="53350" y="9528"/>
                  </a:lnTo>
                  <a:cubicBezTo>
                    <a:pt x="41558" y="-2789"/>
                    <a:pt x="21848" y="-3223"/>
                    <a:pt x="9535" y="8567"/>
                  </a:cubicBezTo>
                  <a:close/>
                </a:path>
              </a:pathLst>
            </a:custGeom>
            <a:grpFill/>
            <a:ln w="231" cap="flat">
              <a:noFill/>
              <a:prstDash val="solid"/>
              <a:miter/>
            </a:ln>
          </p:spPr>
          <p:txBody>
            <a:bodyPr rtlCol="0" anchor="ctr">
              <a:noAutofit/>
            </a:bodyPr>
            <a:lstStyle/>
            <a:p>
              <a:endParaRPr lang="ru-RU">
                <a:latin typeface="Arial (основной"/>
              </a:endParaRPr>
            </a:p>
          </p:txBody>
        </p:sp>
        <p:sp>
          <p:nvSpPr>
            <p:cNvPr id="52" name="Полилиния: фигура 133">
              <a:extLst>
                <a:ext uri="{FF2B5EF4-FFF2-40B4-BE49-F238E27FC236}">
                  <a16:creationId xmlns:a16="http://schemas.microsoft.com/office/drawing/2014/main" id="{B82E9D82-4723-4E70-81B8-07995C16C596}"/>
                </a:ext>
              </a:extLst>
            </p:cNvPr>
            <p:cNvSpPr/>
            <p:nvPr/>
          </p:nvSpPr>
          <p:spPr>
            <a:xfrm>
              <a:off x="5367674" y="1841359"/>
              <a:ext cx="61880" cy="230909"/>
            </a:xfrm>
            <a:custGeom>
              <a:gdLst>
                <a:gd name="connsiteX0" fmla="*/ 30989 w 61880"/>
                <a:gd name="connsiteY0" fmla="*/ 0 h 230909"/>
                <a:gd name="connsiteX1" fmla="*/ 31000 w 61880"/>
                <a:gd name="connsiteY1" fmla="*/ 0 h 230909"/>
                <a:gd name="connsiteX2" fmla="*/ 61987 w 61880"/>
                <a:gd name="connsiteY2" fmla="*/ 30988 h 230909"/>
                <a:gd name="connsiteX3" fmla="*/ 61987 w 61880"/>
                <a:gd name="connsiteY3" fmla="*/ 199988 h 230909"/>
                <a:gd name="connsiteX4" fmla="*/ 31000 w 61880"/>
                <a:gd name="connsiteY4" fmla="*/ 230976 h 230909"/>
                <a:gd name="connsiteX5" fmla="*/ 30989 w 61880"/>
                <a:gd name="connsiteY5" fmla="*/ 230976 h 230909"/>
                <a:gd name="connsiteX6" fmla="*/ 0 w 61880"/>
                <a:gd name="connsiteY6" fmla="*/ 199988 h 230909"/>
                <a:gd name="connsiteX7" fmla="*/ 0 w 61880"/>
                <a:gd name="connsiteY7" fmla="*/ 30988 h 230909"/>
                <a:gd name="connsiteX8" fmla="*/ 30989 w 61880"/>
                <a:gd name="connsiteY8" fmla="*/ 0 h 230909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1880" h="230909">
                  <a:moveTo>
                    <a:pt x="30989" y="0"/>
                  </a:moveTo>
                  <a:lnTo>
                    <a:pt x="31000" y="0"/>
                  </a:lnTo>
                  <a:cubicBezTo>
                    <a:pt x="48043" y="0"/>
                    <a:pt x="61987" y="13942"/>
                    <a:pt x="61987" y="30988"/>
                  </a:cubicBezTo>
                  <a:lnTo>
                    <a:pt x="61987" y="199988"/>
                  </a:lnTo>
                  <a:cubicBezTo>
                    <a:pt x="61987" y="217034"/>
                    <a:pt x="48043" y="230976"/>
                    <a:pt x="31000" y="230976"/>
                  </a:cubicBezTo>
                  <a:lnTo>
                    <a:pt x="30989" y="230976"/>
                  </a:lnTo>
                  <a:cubicBezTo>
                    <a:pt x="13944" y="230976"/>
                    <a:pt x="0" y="217034"/>
                    <a:pt x="0" y="199988"/>
                  </a:cubicBezTo>
                  <a:lnTo>
                    <a:pt x="0" y="30988"/>
                  </a:lnTo>
                  <a:cubicBezTo>
                    <a:pt x="0" y="13942"/>
                    <a:pt x="13944" y="0"/>
                    <a:pt x="30989" y="0"/>
                  </a:cubicBezTo>
                  <a:close/>
                </a:path>
              </a:pathLst>
            </a:custGeom>
            <a:grpFill/>
            <a:ln w="231" cap="flat">
              <a:noFill/>
              <a:prstDash val="solid"/>
              <a:miter/>
            </a:ln>
          </p:spPr>
          <p:txBody>
            <a:bodyPr rtlCol="0" anchor="ctr">
              <a:noAutofit/>
            </a:bodyPr>
            <a:lstStyle/>
            <a:p>
              <a:endParaRPr lang="ru-RU">
                <a:latin typeface="Arial (основной"/>
              </a:endParaRPr>
            </a:p>
          </p:txBody>
        </p:sp>
        <p:sp>
          <p:nvSpPr>
            <p:cNvPr id="53" name="Полилиния: фигура 136">
              <a:extLst>
                <a:ext uri="{FF2B5EF4-FFF2-40B4-BE49-F238E27FC236}">
                  <a16:creationId xmlns:a16="http://schemas.microsoft.com/office/drawing/2014/main" id="{18A65946-3DDF-4B77-A30B-C8F77E1D78B3}"/>
                </a:ext>
              </a:extLst>
            </p:cNvPr>
            <p:cNvSpPr/>
            <p:nvPr/>
          </p:nvSpPr>
          <p:spPr>
            <a:xfrm>
              <a:off x="5250810" y="1705501"/>
              <a:ext cx="61880" cy="336204"/>
            </a:xfrm>
            <a:custGeom>
              <a:gdLst>
                <a:gd name="connsiteX0" fmla="*/ 30986 w 61880"/>
                <a:gd name="connsiteY0" fmla="*/ 0 h 336203"/>
                <a:gd name="connsiteX1" fmla="*/ 30998 w 61880"/>
                <a:gd name="connsiteY1" fmla="*/ 0 h 336203"/>
                <a:gd name="connsiteX2" fmla="*/ 61984 w 61880"/>
                <a:gd name="connsiteY2" fmla="*/ 30988 h 336203"/>
                <a:gd name="connsiteX3" fmla="*/ 61984 w 61880"/>
                <a:gd name="connsiteY3" fmla="*/ 305359 h 336203"/>
                <a:gd name="connsiteX4" fmla="*/ 30998 w 61880"/>
                <a:gd name="connsiteY4" fmla="*/ 336347 h 336203"/>
                <a:gd name="connsiteX5" fmla="*/ 30986 w 61880"/>
                <a:gd name="connsiteY5" fmla="*/ 336347 h 336203"/>
                <a:gd name="connsiteX6" fmla="*/ 0 w 61880"/>
                <a:gd name="connsiteY6" fmla="*/ 305359 h 336203"/>
                <a:gd name="connsiteX7" fmla="*/ 0 w 61880"/>
                <a:gd name="connsiteY7" fmla="*/ 30988 h 336203"/>
                <a:gd name="connsiteX8" fmla="*/ 30986 w 61880"/>
                <a:gd name="connsiteY8" fmla="*/ 0 h 33620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1880" h="336203">
                  <a:moveTo>
                    <a:pt x="30986" y="0"/>
                  </a:moveTo>
                  <a:lnTo>
                    <a:pt x="30998" y="0"/>
                  </a:lnTo>
                  <a:cubicBezTo>
                    <a:pt x="48041" y="0"/>
                    <a:pt x="61984" y="13942"/>
                    <a:pt x="61984" y="30988"/>
                  </a:cubicBezTo>
                  <a:lnTo>
                    <a:pt x="61984" y="305359"/>
                  </a:lnTo>
                  <a:cubicBezTo>
                    <a:pt x="61984" y="322404"/>
                    <a:pt x="48041" y="336347"/>
                    <a:pt x="30998" y="336347"/>
                  </a:cubicBezTo>
                  <a:lnTo>
                    <a:pt x="30986" y="336347"/>
                  </a:lnTo>
                  <a:cubicBezTo>
                    <a:pt x="13942" y="336347"/>
                    <a:pt x="0" y="322404"/>
                    <a:pt x="0" y="305359"/>
                  </a:cubicBezTo>
                  <a:lnTo>
                    <a:pt x="0" y="30988"/>
                  </a:lnTo>
                  <a:cubicBezTo>
                    <a:pt x="0" y="13942"/>
                    <a:pt x="13942" y="0"/>
                    <a:pt x="30986" y="0"/>
                  </a:cubicBezTo>
                  <a:close/>
                </a:path>
              </a:pathLst>
            </a:custGeom>
            <a:grpFill/>
            <a:ln w="231" cap="flat">
              <a:noFill/>
              <a:prstDash val="solid"/>
              <a:miter/>
            </a:ln>
          </p:spPr>
          <p:txBody>
            <a:bodyPr rtlCol="0" anchor="ctr">
              <a:noAutofit/>
            </a:bodyPr>
            <a:lstStyle/>
            <a:p>
              <a:endParaRPr lang="ru-RU">
                <a:latin typeface="Arial (основной"/>
              </a:endParaRPr>
            </a:p>
          </p:txBody>
        </p:sp>
        <p:sp>
          <p:nvSpPr>
            <p:cNvPr id="54" name="Полилиния: фигура 137">
              <a:extLst>
                <a:ext uri="{FF2B5EF4-FFF2-40B4-BE49-F238E27FC236}">
                  <a16:creationId xmlns:a16="http://schemas.microsoft.com/office/drawing/2014/main" id="{78EFCEAC-3B70-4824-B349-9EDBF918C61E}"/>
                </a:ext>
              </a:extLst>
            </p:cNvPr>
            <p:cNvSpPr/>
            <p:nvPr/>
          </p:nvSpPr>
          <p:spPr>
            <a:xfrm>
              <a:off x="5472058" y="2091087"/>
              <a:ext cx="61880" cy="426720"/>
            </a:xfrm>
            <a:custGeom>
              <a:gdLst>
                <a:gd name="connsiteX0" fmla="*/ 30989 w 61880"/>
                <a:gd name="connsiteY0" fmla="*/ 0 h 426720"/>
                <a:gd name="connsiteX1" fmla="*/ 31000 w 61880"/>
                <a:gd name="connsiteY1" fmla="*/ 0 h 426720"/>
                <a:gd name="connsiteX2" fmla="*/ 61987 w 61880"/>
                <a:gd name="connsiteY2" fmla="*/ 30990 h 426720"/>
                <a:gd name="connsiteX3" fmla="*/ 61987 w 61880"/>
                <a:gd name="connsiteY3" fmla="*/ 395734 h 426720"/>
                <a:gd name="connsiteX4" fmla="*/ 31000 w 61880"/>
                <a:gd name="connsiteY4" fmla="*/ 426722 h 426720"/>
                <a:gd name="connsiteX5" fmla="*/ 30989 w 61880"/>
                <a:gd name="connsiteY5" fmla="*/ 426722 h 426720"/>
                <a:gd name="connsiteX6" fmla="*/ 0 w 61880"/>
                <a:gd name="connsiteY6" fmla="*/ 395734 h 426720"/>
                <a:gd name="connsiteX7" fmla="*/ 0 w 61880"/>
                <a:gd name="connsiteY7" fmla="*/ 30990 h 426720"/>
                <a:gd name="connsiteX8" fmla="*/ 30989 w 61880"/>
                <a:gd name="connsiteY8" fmla="*/ 0 h 42672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1880" h="426720">
                  <a:moveTo>
                    <a:pt x="30989" y="0"/>
                  </a:moveTo>
                  <a:lnTo>
                    <a:pt x="31000" y="0"/>
                  </a:lnTo>
                  <a:cubicBezTo>
                    <a:pt x="48043" y="0"/>
                    <a:pt x="61987" y="13945"/>
                    <a:pt x="61987" y="30990"/>
                  </a:cubicBezTo>
                  <a:lnTo>
                    <a:pt x="61987" y="395734"/>
                  </a:lnTo>
                  <a:cubicBezTo>
                    <a:pt x="61987" y="412775"/>
                    <a:pt x="48043" y="426722"/>
                    <a:pt x="31000" y="426722"/>
                  </a:cubicBezTo>
                  <a:lnTo>
                    <a:pt x="30989" y="426722"/>
                  </a:lnTo>
                  <a:cubicBezTo>
                    <a:pt x="13944" y="426722"/>
                    <a:pt x="0" y="412775"/>
                    <a:pt x="0" y="395734"/>
                  </a:cubicBezTo>
                  <a:lnTo>
                    <a:pt x="0" y="30990"/>
                  </a:lnTo>
                  <a:cubicBezTo>
                    <a:pt x="0" y="13945"/>
                    <a:pt x="13944" y="0"/>
                    <a:pt x="30989" y="0"/>
                  </a:cubicBezTo>
                  <a:close/>
                </a:path>
              </a:pathLst>
            </a:custGeom>
            <a:grpFill/>
            <a:ln w="231" cap="flat">
              <a:noFill/>
              <a:prstDash val="solid"/>
              <a:miter/>
            </a:ln>
          </p:spPr>
          <p:txBody>
            <a:bodyPr rtlCol="0" anchor="ctr">
              <a:noAutofit/>
            </a:bodyPr>
            <a:lstStyle/>
            <a:p>
              <a:endParaRPr lang="ru-RU">
                <a:latin typeface="Arial (основной"/>
              </a:endParaRPr>
            </a:p>
          </p:txBody>
        </p:sp>
        <p:sp>
          <p:nvSpPr>
            <p:cNvPr id="55" name="Полилиния: фигура 138">
              <a:extLst>
                <a:ext uri="{FF2B5EF4-FFF2-40B4-BE49-F238E27FC236}">
                  <a16:creationId xmlns:a16="http://schemas.microsoft.com/office/drawing/2014/main" id="{35C731DF-96A1-403E-B2CD-614FD6F2BEDA}"/>
                </a:ext>
              </a:extLst>
            </p:cNvPr>
            <p:cNvSpPr/>
            <p:nvPr/>
          </p:nvSpPr>
          <p:spPr>
            <a:xfrm>
              <a:off x="5020122" y="2091087"/>
              <a:ext cx="61880" cy="426720"/>
            </a:xfrm>
            <a:custGeom>
              <a:gdLst>
                <a:gd name="connsiteX0" fmla="*/ 30998 w 61880"/>
                <a:gd name="connsiteY0" fmla="*/ 0 h 426720"/>
                <a:gd name="connsiteX1" fmla="*/ 30986 w 61880"/>
                <a:gd name="connsiteY1" fmla="*/ 0 h 426720"/>
                <a:gd name="connsiteX2" fmla="*/ 0 w 61880"/>
                <a:gd name="connsiteY2" fmla="*/ 30990 h 426720"/>
                <a:gd name="connsiteX3" fmla="*/ 0 w 61880"/>
                <a:gd name="connsiteY3" fmla="*/ 395734 h 426720"/>
                <a:gd name="connsiteX4" fmla="*/ 30986 w 61880"/>
                <a:gd name="connsiteY4" fmla="*/ 426722 h 426720"/>
                <a:gd name="connsiteX5" fmla="*/ 30998 w 61880"/>
                <a:gd name="connsiteY5" fmla="*/ 426722 h 426720"/>
                <a:gd name="connsiteX6" fmla="*/ 61984 w 61880"/>
                <a:gd name="connsiteY6" fmla="*/ 395734 h 426720"/>
                <a:gd name="connsiteX7" fmla="*/ 61984 w 61880"/>
                <a:gd name="connsiteY7" fmla="*/ 30990 h 426720"/>
                <a:gd name="connsiteX8" fmla="*/ 30998 w 61880"/>
                <a:gd name="connsiteY8" fmla="*/ 0 h 42672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1880" h="426720">
                  <a:moveTo>
                    <a:pt x="30998" y="0"/>
                  </a:moveTo>
                  <a:lnTo>
                    <a:pt x="30986" y="0"/>
                  </a:lnTo>
                  <a:cubicBezTo>
                    <a:pt x="13942" y="0"/>
                    <a:pt x="0" y="13945"/>
                    <a:pt x="0" y="30990"/>
                  </a:cubicBezTo>
                  <a:lnTo>
                    <a:pt x="0" y="395734"/>
                  </a:lnTo>
                  <a:cubicBezTo>
                    <a:pt x="0" y="412775"/>
                    <a:pt x="13942" y="426722"/>
                    <a:pt x="30986" y="426722"/>
                  </a:cubicBezTo>
                  <a:lnTo>
                    <a:pt x="30998" y="426722"/>
                  </a:lnTo>
                  <a:cubicBezTo>
                    <a:pt x="48043" y="426722"/>
                    <a:pt x="61984" y="412775"/>
                    <a:pt x="61984" y="395734"/>
                  </a:cubicBezTo>
                  <a:lnTo>
                    <a:pt x="61984" y="30990"/>
                  </a:lnTo>
                  <a:cubicBezTo>
                    <a:pt x="61984" y="13945"/>
                    <a:pt x="48043" y="0"/>
                    <a:pt x="30998" y="0"/>
                  </a:cubicBezTo>
                  <a:close/>
                </a:path>
              </a:pathLst>
            </a:custGeom>
            <a:grpFill/>
            <a:ln w="231" cap="flat">
              <a:noFill/>
              <a:prstDash val="solid"/>
              <a:miter/>
            </a:ln>
          </p:spPr>
          <p:txBody>
            <a:bodyPr rtlCol="0" anchor="ctr">
              <a:noAutofit/>
            </a:bodyPr>
            <a:lstStyle/>
            <a:p>
              <a:endParaRPr lang="ru-RU">
                <a:latin typeface="Arial (основной"/>
              </a:endParaRPr>
            </a:p>
          </p:txBody>
        </p:sp>
        <p:sp>
          <p:nvSpPr>
            <p:cNvPr id="56" name="Полилиния: фигура 139">
              <a:extLst>
                <a:ext uri="{FF2B5EF4-FFF2-40B4-BE49-F238E27FC236}">
                  <a16:creationId xmlns:a16="http://schemas.microsoft.com/office/drawing/2014/main" id="{8C6EA598-2D11-4736-ADBD-999A71EFC502}"/>
                </a:ext>
              </a:extLst>
            </p:cNvPr>
            <p:cNvSpPr/>
            <p:nvPr/>
          </p:nvSpPr>
          <p:spPr>
            <a:xfrm>
              <a:off x="5020634" y="2456285"/>
              <a:ext cx="158626" cy="163022"/>
            </a:xfrm>
            <a:custGeom>
              <a:gdLst>
                <a:gd name="connsiteX0" fmla="*/ 9537 w 158626"/>
                <a:gd name="connsiteY0" fmla="*/ 8554 h 163021"/>
                <a:gd name="connsiteX1" fmla="*/ 9528 w 158626"/>
                <a:gd name="connsiteY1" fmla="*/ 8577 h 163021"/>
                <a:gd name="connsiteX2" fmla="*/ 8567 w 158626"/>
                <a:gd name="connsiteY2" fmla="*/ 52404 h 163021"/>
                <a:gd name="connsiteX3" fmla="*/ 105355 w 158626"/>
                <a:gd name="connsiteY3" fmla="*/ 153519 h 163021"/>
                <a:gd name="connsiteX4" fmla="*/ 149158 w 158626"/>
                <a:gd name="connsiteY4" fmla="*/ 154489 h 163021"/>
                <a:gd name="connsiteX5" fmla="*/ 149170 w 158626"/>
                <a:gd name="connsiteY5" fmla="*/ 154466 h 163021"/>
                <a:gd name="connsiteX6" fmla="*/ 150130 w 158626"/>
                <a:gd name="connsiteY6" fmla="*/ 110662 h 163021"/>
                <a:gd name="connsiteX7" fmla="*/ 53340 w 158626"/>
                <a:gd name="connsiteY7" fmla="*/ 9524 h 163021"/>
                <a:gd name="connsiteX8" fmla="*/ 9537 w 158626"/>
                <a:gd name="connsiteY8" fmla="*/ 8554 h 163021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8626" h="163021">
                  <a:moveTo>
                    <a:pt x="9537" y="8554"/>
                  </a:moveTo>
                  <a:lnTo>
                    <a:pt x="9528" y="8577"/>
                  </a:lnTo>
                  <a:cubicBezTo>
                    <a:pt x="-2789" y="20377"/>
                    <a:pt x="-3223" y="40073"/>
                    <a:pt x="8567" y="52404"/>
                  </a:cubicBezTo>
                  <a:lnTo>
                    <a:pt x="105355" y="153519"/>
                  </a:lnTo>
                  <a:cubicBezTo>
                    <a:pt x="117135" y="165826"/>
                    <a:pt x="136844" y="166265"/>
                    <a:pt x="149158" y="154489"/>
                  </a:cubicBezTo>
                  <a:lnTo>
                    <a:pt x="149170" y="154466"/>
                  </a:lnTo>
                  <a:cubicBezTo>
                    <a:pt x="161486" y="142689"/>
                    <a:pt x="161920" y="122970"/>
                    <a:pt x="150130" y="110662"/>
                  </a:cubicBezTo>
                  <a:lnTo>
                    <a:pt x="53340" y="9524"/>
                  </a:lnTo>
                  <a:cubicBezTo>
                    <a:pt x="41562" y="-2783"/>
                    <a:pt x="21853" y="-3222"/>
                    <a:pt x="9537" y="8554"/>
                  </a:cubicBezTo>
                  <a:close/>
                </a:path>
              </a:pathLst>
            </a:custGeom>
            <a:grpFill/>
            <a:ln w="231" cap="flat">
              <a:noFill/>
              <a:prstDash val="solid"/>
              <a:miter/>
            </a:ln>
          </p:spPr>
          <p:txBody>
            <a:bodyPr rtlCol="0" anchor="ctr">
              <a:noAutofit/>
            </a:bodyPr>
            <a:lstStyle/>
            <a:p>
              <a:endParaRPr lang="ru-RU">
                <a:latin typeface="Arial (основной"/>
              </a:endParaRPr>
            </a:p>
          </p:txBody>
        </p:sp>
        <p:sp>
          <p:nvSpPr>
            <p:cNvPr id="57" name="Полилиния: фигура 140">
              <a:extLst>
                <a:ext uri="{FF2B5EF4-FFF2-40B4-BE49-F238E27FC236}">
                  <a16:creationId xmlns:a16="http://schemas.microsoft.com/office/drawing/2014/main" id="{AA4606DE-7BB2-4FE1-BBB0-EDF5EEE28A19}"/>
                </a:ext>
              </a:extLst>
            </p:cNvPr>
            <p:cNvSpPr/>
            <p:nvPr/>
          </p:nvSpPr>
          <p:spPr>
            <a:xfrm>
              <a:off x="5120535" y="1841359"/>
              <a:ext cx="61880" cy="230909"/>
            </a:xfrm>
            <a:custGeom>
              <a:gdLst>
                <a:gd name="connsiteX0" fmla="*/ 30986 w 61880"/>
                <a:gd name="connsiteY0" fmla="*/ 0 h 230909"/>
                <a:gd name="connsiteX1" fmla="*/ 30998 w 61880"/>
                <a:gd name="connsiteY1" fmla="*/ 0 h 230909"/>
                <a:gd name="connsiteX2" fmla="*/ 61984 w 61880"/>
                <a:gd name="connsiteY2" fmla="*/ 30988 h 230909"/>
                <a:gd name="connsiteX3" fmla="*/ 61984 w 61880"/>
                <a:gd name="connsiteY3" fmla="*/ 199988 h 230909"/>
                <a:gd name="connsiteX4" fmla="*/ 30998 w 61880"/>
                <a:gd name="connsiteY4" fmla="*/ 230976 h 230909"/>
                <a:gd name="connsiteX5" fmla="*/ 30986 w 61880"/>
                <a:gd name="connsiteY5" fmla="*/ 230976 h 230909"/>
                <a:gd name="connsiteX6" fmla="*/ 0 w 61880"/>
                <a:gd name="connsiteY6" fmla="*/ 199988 h 230909"/>
                <a:gd name="connsiteX7" fmla="*/ 0 w 61880"/>
                <a:gd name="connsiteY7" fmla="*/ 30988 h 230909"/>
                <a:gd name="connsiteX8" fmla="*/ 30986 w 61880"/>
                <a:gd name="connsiteY8" fmla="*/ 0 h 230909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1880" h="230909">
                  <a:moveTo>
                    <a:pt x="30986" y="0"/>
                  </a:moveTo>
                  <a:lnTo>
                    <a:pt x="30998" y="0"/>
                  </a:lnTo>
                  <a:cubicBezTo>
                    <a:pt x="48043" y="0"/>
                    <a:pt x="61984" y="13942"/>
                    <a:pt x="61984" y="30988"/>
                  </a:cubicBezTo>
                  <a:lnTo>
                    <a:pt x="61984" y="199988"/>
                  </a:lnTo>
                  <a:cubicBezTo>
                    <a:pt x="61984" y="217034"/>
                    <a:pt x="48043" y="230976"/>
                    <a:pt x="30998" y="230976"/>
                  </a:cubicBezTo>
                  <a:lnTo>
                    <a:pt x="30986" y="230976"/>
                  </a:lnTo>
                  <a:cubicBezTo>
                    <a:pt x="13944" y="230976"/>
                    <a:pt x="0" y="217034"/>
                    <a:pt x="0" y="199988"/>
                  </a:cubicBezTo>
                  <a:lnTo>
                    <a:pt x="0" y="30988"/>
                  </a:lnTo>
                  <a:cubicBezTo>
                    <a:pt x="0" y="13942"/>
                    <a:pt x="13944" y="0"/>
                    <a:pt x="30986" y="0"/>
                  </a:cubicBezTo>
                  <a:close/>
                </a:path>
              </a:pathLst>
            </a:custGeom>
            <a:grpFill/>
            <a:ln w="231" cap="flat">
              <a:noFill/>
              <a:prstDash val="solid"/>
              <a:miter/>
            </a:ln>
          </p:spPr>
          <p:txBody>
            <a:bodyPr rtlCol="0" anchor="ctr">
              <a:noAutofit/>
            </a:bodyPr>
            <a:lstStyle/>
            <a:p>
              <a:endParaRPr lang="ru-RU">
                <a:latin typeface="Arial (основной"/>
              </a:endParaRPr>
            </a:p>
          </p:txBody>
        </p:sp>
      </p:grpSp>
      <p:cxnSp>
        <p:nvCxnSpPr>
          <p:cNvPr id="58" name="Прямая соединительная линия 57"/>
          <p:cNvCxnSpPr/>
          <p:nvPr/>
        </p:nvCxnSpPr>
        <p:spPr>
          <a:xfrm>
            <a:off x="1341457" y="641592"/>
            <a:ext cx="8342361" cy="0"/>
          </a:xfrm>
          <a:prstGeom prst="line">
            <a:avLst/>
          </a:prstGeom>
          <a:noFill/>
          <a:ln w="25400" cap="flat" cmpd="sng" algn="ctr">
            <a:solidFill>
              <a:srgbClr val="007A40"/>
            </a:solidFill>
            <a:prstDash val="solid"/>
            <a:miter lim="800000"/>
          </a:ln>
          <a:effectLst/>
        </p:spPr>
      </p:cxnSp>
    </p:spTree>
    <p:extLst>
      <p:ext uri="{BB962C8B-B14F-4D97-AF65-F5344CB8AC3E}">
        <p14:creationId val="3982535668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1986" name="Заголовок 1"/>
          <p:cNvSpPr txBox="1"/>
          <p:nvPr/>
        </p:nvSpPr>
        <p:spPr bwMode="auto">
          <a:xfrm>
            <a:off x="1863826" y="679054"/>
            <a:ext cx="7091561" cy="6010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no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ru-RU" altLang="ru-RU" sz="1300" b="1">
              <a:solidFill>
                <a:srgbClr val="028421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1996" name="Прямоугольник 1"/>
          <p:cNvSpPr>
            <a:spLocks noChangeArrowheads="1"/>
          </p:cNvSpPr>
          <p:nvPr/>
        </p:nvSpPr>
        <p:spPr bwMode="auto">
          <a:xfrm>
            <a:off x="4438354" y="3279379"/>
            <a:ext cx="184731" cy="3174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no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ru-RU" altLang="ru-RU" sz="1463">
              <a:latin typeface="Arial Narrow" panose="020b060602020203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72069" y="726125"/>
            <a:ext cx="4019049" cy="366062"/>
          </a:xfrm>
          <a:prstGeom prst="rect">
            <a:avLst/>
          </a:prstGeom>
        </p:spPr>
        <p:txBody>
          <a:bodyPr wrap="none">
            <a:noAutofit/>
          </a:bodyPr>
          <a:lstStyle/>
          <a:p>
            <a:pPr marL="342900" lvl="0" indent="-342900" rtl="0">
              <a:lnSpc>
                <a:spcPct val="107000"/>
              </a:lnSpc>
              <a:spcAft>
                <a:spcPct val="0"/>
              </a:spcAft>
              <a:buFont typeface="+mj-lt"/>
              <a:buAutoNum type="arabicPeriod"/>
            </a:pPr>
            <a:r>
              <a:rPr lang="en" sz="1800" b="1" i="0" u="none" strike="noStrike">
                <a:solidFill>
                  <a:srgbClr val="007A40"/>
                </a:solidFill>
                <a:latin typeface="Arial Narrow"/>
                <a:ea typeface="Calibri"/>
                <a:cs typeface="Times New Roman"/>
              </a:rPr>
              <a:t>GENERAL INFORMATION ABOUT THE PROJECT</a:t>
            </a:r>
            <a:endParaRPr lang="ru-RU" sz="2000">
              <a:solidFill>
                <a:srgbClr val="007A40"/>
              </a:solidFill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val="695748072"/>
              </p:ext>
            </p:extLst>
          </p:nvPr>
        </p:nvGraphicFramePr>
        <p:xfrm>
          <a:off x="428047" y="1056855"/>
          <a:ext cx="8543925" cy="10276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978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460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4760">
                <a:tc>
                  <a:txBody>
                    <a:bodyPr vert="horz" wrap="square">
                      <a:noAutofit/>
                    </a:bodyPr>
                    <a:lstStyle/>
                    <a:p>
                      <a:pPr rtl="0"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en" sz="11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Place of implementation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996" marR="61996" marT="0" marB="0">
                    <a:lnR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 vert="horz" wrap="square">
                      <a:noAutofit/>
                    </a:bodyPr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en" sz="1100" b="1" i="0" u="none" strike="noStrike">
                          <a:solidFill>
                            <a:srgbClr val="000000"/>
                          </a:solidFill>
                          <a:latin typeface="Arial Narrow"/>
                          <a:ea typeface="Calibri"/>
                          <a:cs typeface="Times New Roman"/>
                        </a:rPr>
                        <a:t>Pavlodar, Vostochnaya industrial zone, building 449.</a:t>
                      </a:r>
                    </a:p>
                  </a:txBody>
                  <a:tcPr marL="68580" marR="68580" marT="0" marB="0">
                    <a:lnL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4760">
                <a:tc>
                  <a:txBody>
                    <a:bodyPr vert="horz" wrap="square">
                      <a:noAutofit/>
                    </a:bodyPr>
                    <a:lstStyle/>
                    <a:p>
                      <a:pPr rtl="0"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en" sz="11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Commissioning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996" marR="61996" marT="0" marB="0">
                    <a:lnR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 vert="horz" wrap="square">
                      <a:noAutofit/>
                    </a:bodyPr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en" sz="1100" b="0" i="0" u="none" strike="noStrike">
                          <a:solidFill>
                            <a:srgbClr val="000000"/>
                          </a:solidFill>
                          <a:latin typeface="Arial Narrow"/>
                          <a:ea typeface="Calibri"/>
                          <a:cs typeface="Times New Roman"/>
                        </a:rPr>
                        <a:t>April 2020</a:t>
                      </a:r>
                    </a:p>
                  </a:txBody>
                  <a:tcPr marL="68580" marR="68580" marT="0" marB="0">
                    <a:lnL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4760">
                <a:tc>
                  <a:txBody>
                    <a:bodyPr vert="horz" wrap="square">
                      <a:noAutofit/>
                    </a:bodyPr>
                    <a:lstStyle/>
                    <a:p>
                      <a:pPr rtl="0"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en" sz="11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Land Plot Provisioning 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996" marR="61996" marT="0" marB="0">
                    <a:lnR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 vert="horz" wrap="square">
                      <a:noAutofit/>
                    </a:bodyPr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en" sz="1100" b="0" i="0" u="none" strike="noStrike">
                          <a:solidFill>
                            <a:srgbClr val="000000"/>
                          </a:solidFill>
                          <a:latin typeface="Arial Narrow"/>
                          <a:ea typeface="Calibri"/>
                          <a:cs typeface="Times New Roman"/>
                        </a:rPr>
                        <a:t>3 ha, the total land area is 8.2 ha 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4760">
                <a:tc>
                  <a:txBody>
                    <a:bodyPr vert="horz" wrap="square">
                      <a:noAutofit/>
                    </a:bodyPr>
                    <a:lstStyle/>
                    <a:p>
                      <a:pPr rtl="0"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en" sz="11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Transport infrastructure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996" marR="61996" marT="0" marB="0">
                    <a:lnR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 vert="horz" wrap="square">
                      <a:noAutofit/>
                    </a:bodyPr>
                    <a:lstStyle/>
                    <a:p>
                      <a:pPr algn="just" rtl="0"/>
                      <a:r>
                        <a:rPr lang="en" sz="1100" b="0" i="0" u="none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Availability of a network of highways and railways</a:t>
                      </a:r>
                    </a:p>
                  </a:txBody>
                  <a:tcPr marL="68580" marR="68580" marT="0" marB="0">
                    <a:lnL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4760">
                <a:tc>
                  <a:txBody>
                    <a:bodyPr vert="horz" wrap="square">
                      <a:noAutofit/>
                    </a:bodyPr>
                    <a:lstStyle/>
                    <a:p>
                      <a:pPr rtl="0"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en" sz="11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Communications 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996" marR="61996" marT="0" marB="0">
                    <a:lnR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 vert="horz" wrap="square">
                      <a:noAutofit/>
                    </a:bodyPr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en" sz="1100" b="0" i="0" u="none" strike="noStrike">
                          <a:solidFill>
                            <a:srgbClr val="000000"/>
                          </a:solidFill>
                          <a:latin typeface="Arial Narrow"/>
                          <a:ea typeface="Calibri"/>
                          <a:cs typeface="Times New Roman"/>
                        </a:rPr>
                        <a:t>All necessary communication is available</a:t>
                      </a:r>
                    </a:p>
                  </a:txBody>
                  <a:tcPr marL="68580" marR="68580" marT="0" marB="0">
                    <a:lnL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4760">
                <a:tc>
                  <a:txBody>
                    <a:bodyPr vert="horz" wrap="square">
                      <a:noAutofit/>
                    </a:bodyPr>
                    <a:lstStyle/>
                    <a:p>
                      <a:pPr rtl="0"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en" sz="11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Annual production volume 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996" marR="61996" marT="0" marB="0">
                    <a:lnR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 vert="horz" wrap="square">
                      <a:noAutofit/>
                    </a:bodyPr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en" sz="1100" b="0" i="0" u="none" strike="noStrike">
                          <a:solidFill>
                            <a:srgbClr val="000000"/>
                          </a:solidFill>
                          <a:latin typeface="Arial Narrow"/>
                          <a:ea typeface="Calibri"/>
                          <a:cs typeface="Times New Roman"/>
                        </a:rPr>
                        <a:t>Cucumbers, tomatoes 3,500 tons per year</a:t>
                      </a:r>
                    </a:p>
                  </a:txBody>
                  <a:tcPr marL="68580" marR="68580" marT="0" marB="0">
                    <a:lnL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343033" y="2238554"/>
            <a:ext cx="9189738" cy="60414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lvl="0" rtl="0">
              <a:spcAft>
                <a:spcPct val="0"/>
              </a:spcAft>
            </a:pPr>
            <a:r>
              <a:rPr lang="en" sz="1800" b="1" i="0" u="none" strike="noStrike">
                <a:solidFill>
                  <a:srgbClr val="007A40"/>
                </a:solidFill>
                <a:latin typeface="Arial Narrow"/>
                <a:ea typeface="Calibri"/>
                <a:cs typeface="Times New Roman"/>
              </a:rPr>
              <a:t>2. PRELIMINARY CONDITIONS OF IMPLEMENTATION</a:t>
            </a:r>
            <a:endParaRPr lang="ru-RU" sz="2000">
              <a:solidFill>
                <a:srgbClr val="007A40"/>
              </a:solidFill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rtl="0">
              <a:spcAft>
                <a:spcPct val="0"/>
              </a:spcAft>
              <a:tabLst>
                <a:tab pos="180340"/>
              </a:tabLst>
            </a:pPr>
            <a:r>
              <a:rPr lang="en" sz="1400" b="0" i="0" u="none" strike="noStrike">
                <a:latin typeface="Arial Narrow"/>
                <a:ea typeface="Times New Roman"/>
              </a:rPr>
              <a:t>Refinancing of STB debt, joining the founders of the LLP</a:t>
            </a:r>
            <a:endParaRPr lang="ru-RU" sz="1400" i="1">
              <a:effectLst/>
              <a:latin typeface="Arial Narrow" panose="020b0606020202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28047" y="4203892"/>
            <a:ext cx="9632386" cy="369332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rtl="0"/>
            <a:r>
              <a:rPr lang="en" sz="800" b="0" i="0" u="none" strike="noStrike">
                <a:latin typeface="Arial Narrow"/>
              </a:rPr>
              <a:t>*</a:t>
            </a:r>
            <a:r>
              <a:rPr lang="en" sz="900" b="0" i="0" u="none" strike="noStrike">
                <a:latin typeface="Arial Narrow"/>
              </a:rPr>
              <a:t>The cost may vary depending on the current assessment conducted by an independent appraisal company.</a:t>
            </a:r>
          </a:p>
          <a:p>
            <a:pPr rtl="0"/>
            <a:r>
              <a:rPr lang="en" sz="900" b="0" i="0" u="none" strike="noStrike">
                <a:latin typeface="Arial Narrow"/>
              </a:rPr>
              <a:t>There is a need to attract investments</a:t>
            </a:r>
            <a:r>
              <a:rPr lang="en" sz="800" b="0" i="0" u="none" strike="noStrike">
                <a:latin typeface="Arial Narrow"/>
              </a:rPr>
              <a:t>.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428047" y="4522940"/>
            <a:ext cx="9340206" cy="538609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lvl="0" rtl="0"/>
            <a:r>
              <a:rPr lang="en" sz="1800" b="1" i="0" u="none" strike="noStrike">
                <a:solidFill>
                  <a:srgbClr val="007A40"/>
                </a:solidFill>
                <a:latin typeface="Arial Narrow"/>
                <a:ea typeface="Calibri"/>
              </a:rPr>
              <a:t>3. OTHER INFORMATION:</a:t>
            </a:r>
            <a:r>
              <a:rPr lang="en" sz="1100" b="0" i="0" u="none" strike="noStrike">
                <a:latin typeface="Arial Narrow"/>
                <a:ea typeface="Calibri"/>
                <a:cs typeface="Times New Roman"/>
              </a:rPr>
              <a:t> :</a:t>
            </a:r>
            <a:r>
              <a:rPr lang="en" sz="1100" b="0" i="0" u="none" strike="noStrike">
                <a:latin typeface="Arial Narrow"/>
              </a:rPr>
              <a:t> All necessary communications are available. Sales of products within the country and the Russian Federation, due to the proximity of the location to the border.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val="1257141347"/>
              </p:ext>
            </p:extLst>
          </p:nvPr>
        </p:nvGraphicFramePr>
        <p:xfrm>
          <a:off x="455575" y="2860164"/>
          <a:ext cx="9088156" cy="13594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6439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41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61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1217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3171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73182">
                <a:tc>
                  <a:txBody>
                    <a:bodyPr vert="horz" wrap="square">
                      <a:noAutofit/>
                    </a:bodyPr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en" sz="9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The subject of the realizable property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942" marR="61942" marT="0" marB="0" anchor="ctr">
                    <a:lnR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3AC7B"/>
                    </a:solidFill>
                  </a:tcPr>
                </a:tc>
                <a:tc>
                  <a:txBody>
                    <a:bodyPr vert="horz" wrap="square">
                      <a:noAutofit/>
                    </a:bodyPr>
                    <a:lstStyle/>
                    <a:p>
                      <a:pPr indent="-68580" algn="ctr" rtl="0"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en" sz="9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Implementation cost, million tenge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942" marR="61942" marT="0" marB="0" anchor="ctr">
                    <a:lnL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3AC7B"/>
                    </a:solidFill>
                  </a:tcPr>
                </a:tc>
                <a:tc>
                  <a:txBody>
                    <a:bodyPr vert="horz" wrap="square">
                      <a:noAutofit/>
                    </a:bodyPr>
                    <a:lstStyle/>
                    <a:p>
                      <a:pPr indent="-68580" algn="ctr" rtl="0"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en" sz="9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Term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942" marR="61942" marT="0" marB="0" anchor="ctr">
                    <a:lnL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3AC7B"/>
                    </a:solidFill>
                  </a:tcPr>
                </a:tc>
                <a:tc>
                  <a:txBody>
                    <a:bodyPr vert="horz" wrap="square">
                      <a:noAutofit/>
                    </a:bodyPr>
                    <a:lstStyle/>
                    <a:p>
                      <a:pPr indent="-68580" algn="ctr" rtl="0"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en" sz="9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Advance payment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942" marR="61942" marT="0" marB="0" anchor="ctr">
                    <a:lnL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3AC7B"/>
                    </a:solidFill>
                  </a:tcPr>
                </a:tc>
                <a:tc>
                  <a:txBody>
                    <a:bodyPr vert="horz" wrap="square">
                      <a:noAutofit/>
                    </a:bodyPr>
                    <a:lstStyle/>
                    <a:p>
                      <a:pPr indent="-68580" algn="ctr" rtl="0"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en" sz="9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Frequency of payments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942" marR="61942" marT="0" marB="0" anchor="ctr">
                    <a:lnL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3AC7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4625">
                <a:tc>
                  <a:txBody>
                    <a:bodyPr vert="horz" wrap="square">
                      <a:noAutofit/>
                    </a:bodyPr>
                    <a:lstStyle/>
                    <a:p>
                      <a:pPr algn="just" rtl="0"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en" sz="900" b="0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Greenhouse complex</a:t>
                      </a:r>
                      <a:endParaRPr lang="ru-RU" sz="900" b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942" marR="61942" marT="0" marB="0">
                    <a:lnR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 vert="horz" wrap="square">
                      <a:noAutofit/>
                    </a:bodyPr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en" sz="900" b="0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1,908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942" marR="61942" marT="0" marB="0" anchor="ctr">
                    <a:lnL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7">
                  <a:txBody>
                    <a:bodyPr vert="horz" wrap="square">
                      <a:noAutofit/>
                    </a:bodyPr>
                    <a:lstStyle/>
                    <a:p>
                      <a:pPr indent="-68580" algn="ctr" rtl="0"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en" sz="900" b="0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Up to 4 years </a:t>
                      </a:r>
                    </a:p>
                    <a:p>
                      <a:pPr indent="-68580" algn="ctr"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ru-RU" sz="90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942" marR="61942" marT="0" marB="0" anchor="ctr">
                    <a:lnL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rowSpan="7">
                  <a:txBody>
                    <a:bodyPr vert="horz" wrap="square">
                      <a:noAutofit/>
                    </a:bodyPr>
                    <a:lstStyle/>
                    <a:p>
                      <a:pPr indent="-68580" algn="ctr" rtl="0"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en" sz="900" b="0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At least 10%</a:t>
                      </a:r>
                    </a:p>
                    <a:p>
                      <a:pPr indent="-68580" algn="ctr"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ru-RU" sz="90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942" marR="61942" marT="0" marB="0" anchor="ctr">
                    <a:lnL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rowSpan="7">
                  <a:txBody>
                    <a:bodyPr vert="horz" wrap="square">
                      <a:noAutofit/>
                    </a:bodyPr>
                    <a:lstStyle/>
                    <a:p>
                      <a:pPr indent="-68580" algn="ctr" rtl="0"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en" sz="900" b="0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At least 2 times a year</a:t>
                      </a:r>
                    </a:p>
                    <a:p>
                      <a:pPr indent="-68580" algn="ctr"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ru-RU" sz="90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942" marR="61942" marT="0" marB="0" anchor="ctr">
                    <a:lnL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4625">
                <a:tc>
                  <a:txBody>
                    <a:bodyPr vert="horz" wrap="square">
                      <a:noAutofit/>
                    </a:bodyPr>
                    <a:lstStyle/>
                    <a:p>
                      <a:pPr algn="just" rtl="0"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en" sz="900" b="0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Land plot with a checkpoint, total area – 1.9722 ha</a:t>
                      </a:r>
                      <a:endParaRPr lang="ru-RU" sz="900" b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942" marR="61942" marT="0" marB="0" anchor="ctr">
                    <a:lnR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 vert="horz" wrap="square">
                      <a:noAutofit/>
                    </a:bodyPr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en" sz="900" b="0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16 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942" marR="61942" marT="0" marB="0" anchor="ctr">
                    <a:lnL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 vert="horz" wrap="square">
                      <a:noAutofit/>
                    </a:bodyPr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 vert="horz" wrap="square">
                      <a:noAutofit/>
                    </a:bodyPr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 vert="horz" wrap="square">
                      <a:noAutofit/>
                    </a:bodyPr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4625">
                <a:tc>
                  <a:txBody>
                    <a:bodyPr vert="horz" wrap="square">
                      <a:noAutofit/>
                    </a:bodyPr>
                    <a:lstStyle/>
                    <a:p>
                      <a:pPr algn="just" rtl="0"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en" sz="900" b="0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The land plot with a total area of 0.72 ha</a:t>
                      </a:r>
                      <a:endParaRPr lang="ru-RU" sz="900" b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942" marR="61942" marT="0" marB="0" anchor="ctr">
                    <a:lnR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 vert="horz" wrap="square">
                      <a:noAutofit/>
                    </a:bodyPr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en" sz="900" b="0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7 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942" marR="61942" marT="0" marB="0" anchor="ctr">
                    <a:lnL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 vert="horz" wrap="square">
                      <a:noAutofit/>
                    </a:bodyPr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 vert="horz" wrap="square">
                      <a:noAutofit/>
                    </a:bodyPr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 vert="horz" wrap="square">
                      <a:noAutofit/>
                    </a:bodyPr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4625">
                <a:tc>
                  <a:txBody>
                    <a:bodyPr vert="horz" wrap="square">
                      <a:noAutofit/>
                    </a:bodyPr>
                    <a:lstStyle/>
                    <a:p>
                      <a:pPr algn="just" rtl="0"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en" sz="900" b="0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A set of equipment for a greenhouse complex</a:t>
                      </a:r>
                      <a:endParaRPr lang="ru-RU" sz="900" b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942" marR="61942" marT="0" marB="0" anchor="ctr">
                    <a:lnR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 vert="horz" wrap="square">
                      <a:noAutofit/>
                    </a:bodyPr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en" sz="900" b="0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550 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942" marR="61942" marT="0" marB="0" anchor="ctr">
                    <a:lnL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 vert="horz" wrap="square">
                      <a:noAutofit/>
                    </a:bodyPr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 vert="horz" wrap="square">
                      <a:noAutofit/>
                    </a:bodyPr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 vert="horz" wrap="square">
                      <a:noAutofit/>
                    </a:bodyPr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 vert="horz" wrap="square">
                      <a:noAutofit/>
                    </a:bodyPr>
                    <a:lstStyle/>
                    <a:p>
                      <a:pPr algn="just" rtl="0"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en" sz="900" b="0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Land plot (access road) with a total land area of 0.21 ha</a:t>
                      </a:r>
                      <a:endParaRPr lang="ru-RU" sz="900" b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942" marR="61942" marT="0" marB="0">
                    <a:lnR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 vert="horz" wrap="square">
                      <a:noAutofit/>
                    </a:bodyPr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en" sz="900" b="0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0.2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942" marR="61942" marT="0" marB="0" anchor="ctr">
                    <a:lnL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 vert="horz" wrap="square">
                      <a:noAutofit/>
                    </a:bodyPr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 vert="horz" wrap="square">
                      <a:noAutofit/>
                    </a:bodyPr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 vert="horz" wrap="square">
                      <a:noAutofit/>
                    </a:bodyPr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4625">
                <a:tc>
                  <a:txBody>
                    <a:bodyPr vert="horz" wrap="square">
                      <a:noAutofit/>
                    </a:bodyPr>
                    <a:lstStyle/>
                    <a:p>
                      <a:pPr algn="just" rtl="0"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en" sz="900" b="0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The system of electric illumination of plants </a:t>
                      </a:r>
                      <a:endParaRPr lang="ru-RU" sz="900" b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942" marR="61942" marT="0" marB="0" anchor="ctr">
                    <a:lnR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 vert="horz" wrap="square">
                      <a:noAutofit/>
                    </a:bodyPr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en" sz="900" b="0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549 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942" marR="61942" marT="0" marB="0" anchor="ctr">
                    <a:lnL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 vert="horz" wrap="square">
                      <a:noAutofit/>
                    </a:bodyPr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 vert="horz" wrap="square">
                      <a:noAutofit/>
                    </a:bodyPr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 vert="horz" wrap="square">
                      <a:noAutofit/>
                    </a:bodyPr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54625">
                <a:tc>
                  <a:txBody>
                    <a:bodyPr vert="horz" wrap="square">
                      <a:noAutofit/>
                    </a:bodyPr>
                    <a:lstStyle/>
                    <a:p>
                      <a:pPr algn="just" rtl="0"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en" sz="9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Total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942" marR="61942" marT="0" marB="0" anchor="ctr">
                    <a:lnR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 vert="horz" wrap="square">
                      <a:noAutofit/>
                    </a:bodyPr>
                    <a:lstStyle/>
                    <a:p>
                      <a:pPr indent="-68580" algn="ctr" rtl="0"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en" sz="9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3,032</a:t>
                      </a:r>
                      <a:endParaRPr lang="ru-RU" sz="900" b="1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942" marR="61942" marT="0" marB="0" anchor="ctr">
                    <a:lnL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C3AC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vMerge="1">
                  <a:txBody>
                    <a:bodyPr vert="horz" wrap="square">
                      <a:noAutofit/>
                    </a:bodyPr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 vert="horz" wrap="square">
                      <a:noAutofit/>
                    </a:bodyPr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 vert="horz" wrap="square">
                      <a:noAutofit/>
                    </a:bodyPr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17" name="Picture 10" descr="C:\Users\Zhunusov.T\Desktop\мои проекты\УТК, ПТК\ТОО ПТК новый займ 2019 г\фотки залогов\04.2021\IMG_1800.JPG">
            <a:extLst>
              <a:ext uri="{FF2B5EF4-FFF2-40B4-BE49-F238E27FC236}">
                <a16:creationId xmlns:a16="http://schemas.microsoft.com/office/drawing/2014/main" id="{F2F08EAD-D31F-4687-9CE6-AA9E7A698CC1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28662" y="4996870"/>
            <a:ext cx="2730645" cy="1662414"/>
          </a:xfrm>
          <a:prstGeom prst="rect">
            <a:avLst/>
          </a:prstGeom>
          <a:noFill/>
          <a:ln>
            <a:noFill/>
          </a:ln>
          <a:extLst/>
        </p:spPr>
      </p:pic>
      <p:pic>
        <p:nvPicPr>
          <p:cNvPr id="18" name="Picture 2" descr="C:\Users\Zhunusov.T\Desktop\мои проекты\УТК, ПТК\ТОО ПТК новый займ 2019 г\фотки залогов\04.2021\IMG_1772.JPG">
            <a:extLst>
              <a:ext uri="{FF2B5EF4-FFF2-40B4-BE49-F238E27FC236}">
                <a16:creationId xmlns:a16="http://schemas.microsoft.com/office/drawing/2014/main" id="{14F123C4-DB85-4E84-A877-28248AD161F1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576969" y="4996869"/>
            <a:ext cx="2718195" cy="1640997"/>
          </a:xfrm>
          <a:prstGeom prst="rect">
            <a:avLst/>
          </a:prstGeom>
          <a:noFill/>
          <a:ln>
            <a:noFill/>
          </a:ln>
          <a:extLst/>
        </p:spPr>
      </p:pic>
      <p:pic>
        <p:nvPicPr>
          <p:cNvPr id="20" name="Рисунок 19">
            <a:extLst>
              <a:ext uri="{FF2B5EF4-FFF2-40B4-BE49-F238E27FC236}">
                <a16:creationId xmlns:a16="http://schemas.microsoft.com/office/drawing/2014/main" id="{00000000-0008-0000-0100-000047000000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04000" y="4996869"/>
            <a:ext cx="2939731" cy="1640998"/>
          </a:xfrm>
          <a:prstGeom prst="rect">
            <a:avLst/>
          </a:prstGeom>
        </p:spPr>
      </p:pic>
      <p:grpSp>
        <p:nvGrpSpPr>
          <p:cNvPr id="40" name="Рисунок 2">
            <a:extLst>
              <a:ext uri="{FF2B5EF4-FFF2-40B4-BE49-F238E27FC236}">
                <a16:creationId xmlns:a16="http://schemas.microsoft.com/office/drawing/2014/main" id="{8A40258D-88E0-4AB1-B2A6-9DB1443AAC0F}"/>
              </a:ext>
            </a:extLst>
          </p:cNvPr>
          <p:cNvGrpSpPr/>
          <p:nvPr/>
        </p:nvGrpSpPr>
        <p:grpSpPr>
          <a:xfrm>
            <a:off x="298049" y="-15966"/>
            <a:ext cx="742443" cy="681901"/>
            <a:chOff x="5020122" y="1705501"/>
            <a:chExt cx="1317500" cy="1365827"/>
          </a:xfrm>
          <a:gradFill>
            <a:gsLst>
              <a:gs pos="0">
                <a:srgbClr val="007A40">
                  <a:alpha val="27000"/>
                </a:srgbClr>
              </a:gs>
              <a:gs pos="100000">
                <a:schemeClr val="bg1"/>
              </a:gs>
            </a:gsLst>
            <a:lin ang="5400000" scaled="1"/>
          </a:gradFill>
        </p:grpSpPr>
        <p:sp>
          <p:nvSpPr>
            <p:cNvPr id="41" name="Полилиния: фигура 123">
              <a:extLst>
                <a:ext uri="{FF2B5EF4-FFF2-40B4-BE49-F238E27FC236}">
                  <a16:creationId xmlns:a16="http://schemas.microsoft.com/office/drawing/2014/main" id="{CFF6161A-ACBC-479C-B3B2-67425734B4D3}"/>
                </a:ext>
              </a:extLst>
            </p:cNvPr>
            <p:cNvSpPr/>
            <p:nvPr/>
          </p:nvSpPr>
          <p:spPr>
            <a:xfrm>
              <a:off x="5118672" y="1822886"/>
              <a:ext cx="1218907" cy="1248295"/>
            </a:xfrm>
            <a:custGeom>
              <a:gdLst>
                <a:gd name="connsiteX0" fmla="*/ 594815 w 1218907"/>
                <a:gd name="connsiteY0" fmla="*/ 0 h 1248294"/>
                <a:gd name="connsiteX1" fmla="*/ 1219009 w 1218907"/>
                <a:gd name="connsiteY1" fmla="*/ 624219 h 1248294"/>
                <a:gd name="connsiteX2" fmla="*/ 594815 w 1218907"/>
                <a:gd name="connsiteY2" fmla="*/ 1248458 h 1248294"/>
                <a:gd name="connsiteX3" fmla="*/ 0 w 1218907"/>
                <a:gd name="connsiteY3" fmla="*/ 754706 h 1248294"/>
                <a:gd name="connsiteX4" fmla="*/ 58752 w 1218907"/>
                <a:gd name="connsiteY4" fmla="*/ 754706 h 1248294"/>
                <a:gd name="connsiteX5" fmla="*/ 58752 w 1218907"/>
                <a:gd name="connsiteY5" fmla="*/ 754521 h 1248294"/>
                <a:gd name="connsiteX6" fmla="*/ 594815 w 1218907"/>
                <a:gd name="connsiteY6" fmla="*/ 1190916 h 1248294"/>
                <a:gd name="connsiteX7" fmla="*/ 1161469 w 1218907"/>
                <a:gd name="connsiteY7" fmla="*/ 624219 h 1248294"/>
                <a:gd name="connsiteX8" fmla="*/ 594815 w 1218907"/>
                <a:gd name="connsiteY8" fmla="*/ 57538 h 1248294"/>
                <a:gd name="connsiteX9" fmla="*/ 405959 w 1218907"/>
                <a:gd name="connsiteY9" fmla="*/ 89810 h 1248294"/>
                <a:gd name="connsiteX10" fmla="*/ 368725 w 1218907"/>
                <a:gd name="connsiteY10" fmla="*/ 105059 h 1248294"/>
                <a:gd name="connsiteX11" fmla="*/ 350107 w 1218907"/>
                <a:gd name="connsiteY11" fmla="*/ 50564 h 1248294"/>
                <a:gd name="connsiteX12" fmla="*/ 594815 w 1218907"/>
                <a:gd name="connsiteY12" fmla="*/ 0 h 124829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18907" h="1248294">
                  <a:moveTo>
                    <a:pt x="594815" y="0"/>
                  </a:moveTo>
                  <a:cubicBezTo>
                    <a:pt x="939554" y="0"/>
                    <a:pt x="1219009" y="279479"/>
                    <a:pt x="1219009" y="624219"/>
                  </a:cubicBezTo>
                  <a:cubicBezTo>
                    <a:pt x="1219009" y="968966"/>
                    <a:pt x="918681" y="1248458"/>
                    <a:pt x="594815" y="1248458"/>
                  </a:cubicBezTo>
                  <a:cubicBezTo>
                    <a:pt x="270944" y="1248458"/>
                    <a:pt x="56676" y="1041125"/>
                    <a:pt x="0" y="754706"/>
                  </a:cubicBezTo>
                  <a:lnTo>
                    <a:pt x="58752" y="754706"/>
                  </a:lnTo>
                  <a:lnTo>
                    <a:pt x="58752" y="754521"/>
                  </a:lnTo>
                  <a:cubicBezTo>
                    <a:pt x="114447" y="1009029"/>
                    <a:pt x="302757" y="1190916"/>
                    <a:pt x="594815" y="1190916"/>
                  </a:cubicBezTo>
                  <a:cubicBezTo>
                    <a:pt x="886886" y="1190916"/>
                    <a:pt x="1161469" y="937193"/>
                    <a:pt x="1161469" y="624219"/>
                  </a:cubicBezTo>
                  <a:cubicBezTo>
                    <a:pt x="1161469" y="311261"/>
                    <a:pt x="907759" y="57538"/>
                    <a:pt x="594815" y="57538"/>
                  </a:cubicBezTo>
                  <a:cubicBezTo>
                    <a:pt x="528591" y="57538"/>
                    <a:pt x="465023" y="68938"/>
                    <a:pt x="405959" y="89810"/>
                  </a:cubicBezTo>
                  <a:cubicBezTo>
                    <a:pt x="403706" y="90602"/>
                    <a:pt x="382678" y="99515"/>
                    <a:pt x="368725" y="105059"/>
                  </a:cubicBezTo>
                  <a:cubicBezTo>
                    <a:pt x="333587" y="119024"/>
                    <a:pt x="317939" y="66996"/>
                    <a:pt x="350107" y="50564"/>
                  </a:cubicBezTo>
                  <a:cubicBezTo>
                    <a:pt x="399958" y="25097"/>
                    <a:pt x="498464" y="0"/>
                    <a:pt x="594815" y="0"/>
                  </a:cubicBezTo>
                  <a:close/>
                </a:path>
              </a:pathLst>
            </a:custGeom>
            <a:grpFill/>
            <a:ln w="231" cap="flat">
              <a:noFill/>
              <a:prstDash val="solid"/>
              <a:miter/>
            </a:ln>
          </p:spPr>
          <p:txBody>
            <a:bodyPr rtlCol="0" anchor="ctr">
              <a:noAutofit/>
            </a:bodyPr>
            <a:lstStyle/>
            <a:p>
              <a:endParaRPr lang="ru-RU">
                <a:latin typeface="Arial (основной"/>
              </a:endParaRPr>
            </a:p>
          </p:txBody>
        </p:sp>
        <p:sp>
          <p:nvSpPr>
            <p:cNvPr id="42" name="Полилиния: фигура 124">
              <a:extLst>
                <a:ext uri="{FF2B5EF4-FFF2-40B4-BE49-F238E27FC236}">
                  <a16:creationId xmlns:a16="http://schemas.microsoft.com/office/drawing/2014/main" id="{202E0B5A-F2C1-4373-9182-B613596631B1}"/>
                </a:ext>
              </a:extLst>
            </p:cNvPr>
            <p:cNvSpPr/>
            <p:nvPr/>
          </p:nvSpPr>
          <p:spPr>
            <a:xfrm>
              <a:off x="5239530" y="1949776"/>
              <a:ext cx="971154" cy="994525"/>
            </a:xfrm>
            <a:custGeom>
              <a:gdLst>
                <a:gd name="connsiteX0" fmla="*/ 473956 w 971154"/>
                <a:gd name="connsiteY0" fmla="*/ 0 h 994525"/>
                <a:gd name="connsiteX1" fmla="*/ 971272 w 971154"/>
                <a:gd name="connsiteY1" fmla="*/ 497330 h 994525"/>
                <a:gd name="connsiteX2" fmla="*/ 473956 w 971154"/>
                <a:gd name="connsiteY2" fmla="*/ 994685 h 994525"/>
                <a:gd name="connsiteX3" fmla="*/ 1718 w 971154"/>
                <a:gd name="connsiteY3" fmla="*/ 543858 h 994525"/>
                <a:gd name="connsiteX4" fmla="*/ 0 w 971154"/>
                <a:gd name="connsiteY4" fmla="*/ 534852 h 994525"/>
                <a:gd name="connsiteX5" fmla="*/ 67431 w 971154"/>
                <a:gd name="connsiteY5" fmla="*/ 535060 h 994525"/>
                <a:gd name="connsiteX6" fmla="*/ 68835 w 971154"/>
                <a:gd name="connsiteY6" fmla="*/ 541480 h 994525"/>
                <a:gd name="connsiteX7" fmla="*/ 473956 w 971154"/>
                <a:gd name="connsiteY7" fmla="*/ 928575 h 994525"/>
                <a:gd name="connsiteX8" fmla="*/ 905166 w 971154"/>
                <a:gd name="connsiteY8" fmla="*/ 497330 h 994525"/>
                <a:gd name="connsiteX9" fmla="*/ 473956 w 971154"/>
                <a:gd name="connsiteY9" fmla="*/ 66105 h 994525"/>
                <a:gd name="connsiteX10" fmla="*/ 329795 w 971154"/>
                <a:gd name="connsiteY10" fmla="*/ 90823 h 994525"/>
                <a:gd name="connsiteX11" fmla="*/ 274325 w 971154"/>
                <a:gd name="connsiteY11" fmla="*/ 113023 h 994525"/>
                <a:gd name="connsiteX12" fmla="*/ 254627 w 971154"/>
                <a:gd name="connsiteY12" fmla="*/ 49740 h 994525"/>
                <a:gd name="connsiteX13" fmla="*/ 308892 w 971154"/>
                <a:gd name="connsiteY13" fmla="*/ 28088 h 994525"/>
                <a:gd name="connsiteX14" fmla="*/ 473956 w 971154"/>
                <a:gd name="connsiteY14" fmla="*/ 0 h 99452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971153" h="994525">
                  <a:moveTo>
                    <a:pt x="473956" y="0"/>
                  </a:moveTo>
                  <a:cubicBezTo>
                    <a:pt x="748618" y="0"/>
                    <a:pt x="971272" y="222666"/>
                    <a:pt x="971272" y="497330"/>
                  </a:cubicBezTo>
                  <a:cubicBezTo>
                    <a:pt x="971272" y="772019"/>
                    <a:pt x="748618" y="994685"/>
                    <a:pt x="473956" y="994685"/>
                  </a:cubicBezTo>
                  <a:cubicBezTo>
                    <a:pt x="232952" y="994685"/>
                    <a:pt x="8959" y="854084"/>
                    <a:pt x="1718" y="543858"/>
                  </a:cubicBezTo>
                  <a:cubicBezTo>
                    <a:pt x="1651" y="540833"/>
                    <a:pt x="547" y="537854"/>
                    <a:pt x="0" y="534852"/>
                  </a:cubicBezTo>
                  <a:lnTo>
                    <a:pt x="67431" y="535060"/>
                  </a:lnTo>
                  <a:cubicBezTo>
                    <a:pt x="67888" y="537185"/>
                    <a:pt x="68870" y="539309"/>
                    <a:pt x="68835" y="541480"/>
                  </a:cubicBezTo>
                  <a:cubicBezTo>
                    <a:pt x="64397" y="785643"/>
                    <a:pt x="268781" y="928575"/>
                    <a:pt x="473956" y="928575"/>
                  </a:cubicBezTo>
                  <a:cubicBezTo>
                    <a:pt x="712106" y="928575"/>
                    <a:pt x="905166" y="735512"/>
                    <a:pt x="905166" y="497330"/>
                  </a:cubicBezTo>
                  <a:cubicBezTo>
                    <a:pt x="905166" y="259177"/>
                    <a:pt x="712106" y="66105"/>
                    <a:pt x="473956" y="66105"/>
                  </a:cubicBezTo>
                  <a:cubicBezTo>
                    <a:pt x="423394" y="66105"/>
                    <a:pt x="374859" y="74840"/>
                    <a:pt x="329795" y="90823"/>
                  </a:cubicBezTo>
                  <a:cubicBezTo>
                    <a:pt x="327743" y="91548"/>
                    <a:pt x="294570" y="105158"/>
                    <a:pt x="274325" y="113023"/>
                  </a:cubicBezTo>
                  <a:cubicBezTo>
                    <a:pt x="236822" y="127580"/>
                    <a:pt x="217157" y="64745"/>
                    <a:pt x="254627" y="49740"/>
                  </a:cubicBezTo>
                  <a:cubicBezTo>
                    <a:pt x="275239" y="41473"/>
                    <a:pt x="306583" y="28891"/>
                    <a:pt x="308892" y="28088"/>
                  </a:cubicBezTo>
                  <a:cubicBezTo>
                    <a:pt x="360516" y="9927"/>
                    <a:pt x="416089" y="0"/>
                    <a:pt x="473956" y="0"/>
                  </a:cubicBezTo>
                  <a:close/>
                </a:path>
              </a:pathLst>
            </a:custGeom>
            <a:grpFill/>
            <a:ln w="231" cap="flat">
              <a:noFill/>
              <a:prstDash val="solid"/>
              <a:miter/>
            </a:ln>
          </p:spPr>
          <p:txBody>
            <a:bodyPr rtlCol="0" anchor="ctr">
              <a:noAutofit/>
            </a:bodyPr>
            <a:lstStyle/>
            <a:p>
              <a:endParaRPr lang="ru-RU">
                <a:latin typeface="Arial (основной"/>
              </a:endParaRPr>
            </a:p>
          </p:txBody>
        </p:sp>
        <p:sp>
          <p:nvSpPr>
            <p:cNvPr id="43" name="Полилиния: фигура 125">
              <a:extLst>
                <a:ext uri="{FF2B5EF4-FFF2-40B4-BE49-F238E27FC236}">
                  <a16:creationId xmlns:a16="http://schemas.microsoft.com/office/drawing/2014/main" id="{23A328AB-3CC7-4687-8C34-F9E93E0FD913}"/>
                </a:ext>
              </a:extLst>
            </p:cNvPr>
            <p:cNvSpPr/>
            <p:nvPr/>
          </p:nvSpPr>
          <p:spPr>
            <a:xfrm>
              <a:off x="5375896" y="2078159"/>
              <a:ext cx="706315" cy="737755"/>
            </a:xfrm>
            <a:custGeom>
              <a:gdLst>
                <a:gd name="connsiteX0" fmla="*/ 337591 w 706314"/>
                <a:gd name="connsiteY0" fmla="*/ 0 h 737754"/>
                <a:gd name="connsiteX1" fmla="*/ 706527 w 706314"/>
                <a:gd name="connsiteY1" fmla="*/ 368947 h 737754"/>
                <a:gd name="connsiteX2" fmla="*/ 337591 w 706314"/>
                <a:gd name="connsiteY2" fmla="*/ 737916 h 737754"/>
                <a:gd name="connsiteX3" fmla="*/ 0 w 706314"/>
                <a:gd name="connsiteY3" fmla="*/ 517952 h 737754"/>
                <a:gd name="connsiteX4" fmla="*/ 62890 w 706314"/>
                <a:gd name="connsiteY4" fmla="*/ 501442 h 737754"/>
                <a:gd name="connsiteX5" fmla="*/ 337591 w 706314"/>
                <a:gd name="connsiteY5" fmla="*/ 673885 h 737754"/>
                <a:gd name="connsiteX6" fmla="*/ 642500 w 706314"/>
                <a:gd name="connsiteY6" fmla="*/ 368947 h 737754"/>
                <a:gd name="connsiteX7" fmla="*/ 337591 w 706314"/>
                <a:gd name="connsiteY7" fmla="*/ 64031 h 737754"/>
                <a:gd name="connsiteX8" fmla="*/ 217378 w 706314"/>
                <a:gd name="connsiteY8" fmla="*/ 88651 h 737754"/>
                <a:gd name="connsiteX9" fmla="*/ 205857 w 706314"/>
                <a:gd name="connsiteY9" fmla="*/ 24241 h 737754"/>
                <a:gd name="connsiteX10" fmla="*/ 337591 w 706314"/>
                <a:gd name="connsiteY10" fmla="*/ 0 h 73775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06314" h="737754">
                  <a:moveTo>
                    <a:pt x="337591" y="0"/>
                  </a:moveTo>
                  <a:cubicBezTo>
                    <a:pt x="541350" y="0"/>
                    <a:pt x="706527" y="165185"/>
                    <a:pt x="706527" y="368947"/>
                  </a:cubicBezTo>
                  <a:cubicBezTo>
                    <a:pt x="706527" y="572724"/>
                    <a:pt x="541350" y="737916"/>
                    <a:pt x="337591" y="737916"/>
                  </a:cubicBezTo>
                  <a:cubicBezTo>
                    <a:pt x="186849" y="737916"/>
                    <a:pt x="57244" y="647492"/>
                    <a:pt x="0" y="517952"/>
                  </a:cubicBezTo>
                  <a:lnTo>
                    <a:pt x="62890" y="501442"/>
                  </a:lnTo>
                  <a:cubicBezTo>
                    <a:pt x="112191" y="603504"/>
                    <a:pt x="216665" y="673885"/>
                    <a:pt x="337591" y="673885"/>
                  </a:cubicBezTo>
                  <a:cubicBezTo>
                    <a:pt x="505991" y="673885"/>
                    <a:pt x="642500" y="537371"/>
                    <a:pt x="642500" y="368947"/>
                  </a:cubicBezTo>
                  <a:cubicBezTo>
                    <a:pt x="642500" y="200547"/>
                    <a:pt x="505991" y="64031"/>
                    <a:pt x="337591" y="64031"/>
                  </a:cubicBezTo>
                  <a:cubicBezTo>
                    <a:pt x="294902" y="64031"/>
                    <a:pt x="254121" y="72487"/>
                    <a:pt x="217378" y="88651"/>
                  </a:cubicBezTo>
                  <a:cubicBezTo>
                    <a:pt x="183390" y="103597"/>
                    <a:pt x="153408" y="42958"/>
                    <a:pt x="205857" y="24241"/>
                  </a:cubicBezTo>
                  <a:cubicBezTo>
                    <a:pt x="246772" y="8590"/>
                    <a:pt x="291178" y="0"/>
                    <a:pt x="337591" y="0"/>
                  </a:cubicBezTo>
                  <a:close/>
                </a:path>
              </a:pathLst>
            </a:custGeom>
            <a:grpFill/>
            <a:ln w="231" cap="flat">
              <a:noFill/>
              <a:prstDash val="solid"/>
              <a:miter/>
            </a:ln>
          </p:spPr>
          <p:txBody>
            <a:bodyPr rtlCol="0" anchor="ctr">
              <a:noAutofit/>
            </a:bodyPr>
            <a:lstStyle/>
            <a:p>
              <a:endParaRPr lang="ru-RU">
                <a:latin typeface="Arial (основной"/>
              </a:endParaRPr>
            </a:p>
          </p:txBody>
        </p:sp>
        <p:sp>
          <p:nvSpPr>
            <p:cNvPr id="44" name="Полилиния: фигура 126">
              <a:extLst>
                <a:ext uri="{FF2B5EF4-FFF2-40B4-BE49-F238E27FC236}">
                  <a16:creationId xmlns:a16="http://schemas.microsoft.com/office/drawing/2014/main" id="{BB0ED876-90E1-482D-981D-B5B54B80D066}"/>
                </a:ext>
              </a:extLst>
            </p:cNvPr>
            <p:cNvSpPr/>
            <p:nvPr/>
          </p:nvSpPr>
          <p:spPr>
            <a:xfrm>
              <a:off x="5374835" y="2456285"/>
              <a:ext cx="158626" cy="163022"/>
            </a:xfrm>
            <a:custGeom>
              <a:gdLst>
                <a:gd name="connsiteX0" fmla="*/ 149158 w 158626"/>
                <a:gd name="connsiteY0" fmla="*/ 8554 h 163021"/>
                <a:gd name="connsiteX1" fmla="*/ 149170 w 158626"/>
                <a:gd name="connsiteY1" fmla="*/ 8577 h 163021"/>
                <a:gd name="connsiteX2" fmla="*/ 150130 w 158626"/>
                <a:gd name="connsiteY2" fmla="*/ 52404 h 163021"/>
                <a:gd name="connsiteX3" fmla="*/ 53341 w 158626"/>
                <a:gd name="connsiteY3" fmla="*/ 153519 h 163021"/>
                <a:gd name="connsiteX4" fmla="*/ 9537 w 158626"/>
                <a:gd name="connsiteY4" fmla="*/ 154489 h 163021"/>
                <a:gd name="connsiteX5" fmla="*/ 9525 w 158626"/>
                <a:gd name="connsiteY5" fmla="*/ 154466 h 163021"/>
                <a:gd name="connsiteX6" fmla="*/ 8567 w 158626"/>
                <a:gd name="connsiteY6" fmla="*/ 110662 h 163021"/>
                <a:gd name="connsiteX7" fmla="*/ 105355 w 158626"/>
                <a:gd name="connsiteY7" fmla="*/ 9524 h 163021"/>
                <a:gd name="connsiteX8" fmla="*/ 149158 w 158626"/>
                <a:gd name="connsiteY8" fmla="*/ 8554 h 163021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8626" h="163021">
                  <a:moveTo>
                    <a:pt x="149158" y="8554"/>
                  </a:moveTo>
                  <a:lnTo>
                    <a:pt x="149170" y="8577"/>
                  </a:lnTo>
                  <a:cubicBezTo>
                    <a:pt x="161486" y="20377"/>
                    <a:pt x="161920" y="40073"/>
                    <a:pt x="150130" y="52404"/>
                  </a:cubicBezTo>
                  <a:lnTo>
                    <a:pt x="53341" y="153519"/>
                  </a:lnTo>
                  <a:cubicBezTo>
                    <a:pt x="41562" y="165826"/>
                    <a:pt x="21853" y="166265"/>
                    <a:pt x="9537" y="154489"/>
                  </a:cubicBezTo>
                  <a:lnTo>
                    <a:pt x="9525" y="154466"/>
                  </a:lnTo>
                  <a:cubicBezTo>
                    <a:pt x="-2788" y="142689"/>
                    <a:pt x="-3222" y="122970"/>
                    <a:pt x="8567" y="110662"/>
                  </a:cubicBezTo>
                  <a:lnTo>
                    <a:pt x="105355" y="9524"/>
                  </a:lnTo>
                  <a:cubicBezTo>
                    <a:pt x="117135" y="-2783"/>
                    <a:pt x="136845" y="-3222"/>
                    <a:pt x="149158" y="8554"/>
                  </a:cubicBezTo>
                  <a:close/>
                </a:path>
              </a:pathLst>
            </a:custGeom>
            <a:grpFill/>
            <a:ln w="231" cap="flat">
              <a:noFill/>
              <a:prstDash val="solid"/>
              <a:miter/>
            </a:ln>
          </p:spPr>
          <p:txBody>
            <a:bodyPr rtlCol="0" anchor="ctr">
              <a:noAutofit/>
            </a:bodyPr>
            <a:lstStyle/>
            <a:p>
              <a:endParaRPr lang="ru-RU">
                <a:latin typeface="Arial (основной"/>
              </a:endParaRPr>
            </a:p>
          </p:txBody>
        </p:sp>
        <p:sp>
          <p:nvSpPr>
            <p:cNvPr id="45" name="Полилиния: фигура 127">
              <a:extLst>
                <a:ext uri="{FF2B5EF4-FFF2-40B4-BE49-F238E27FC236}">
                  <a16:creationId xmlns:a16="http://schemas.microsoft.com/office/drawing/2014/main" id="{45DCAC95-8DB8-4D84-9189-5A6E96D0F58B}"/>
                </a:ext>
              </a:extLst>
            </p:cNvPr>
            <p:cNvSpPr/>
            <p:nvPr/>
          </p:nvSpPr>
          <p:spPr>
            <a:xfrm>
              <a:off x="5245794" y="2325490"/>
              <a:ext cx="183563" cy="189115"/>
            </a:xfrm>
            <a:custGeom>
              <a:gdLst>
                <a:gd name="connsiteX0" fmla="*/ 174240 w 183563"/>
                <a:gd name="connsiteY0" fmla="*/ 8563 h 189114"/>
                <a:gd name="connsiteX1" fmla="*/ 174252 w 183563"/>
                <a:gd name="connsiteY1" fmla="*/ 8586 h 189114"/>
                <a:gd name="connsiteX2" fmla="*/ 175210 w 183563"/>
                <a:gd name="connsiteY2" fmla="*/ 52389 h 189114"/>
                <a:gd name="connsiteX3" fmla="*/ 53347 w 183563"/>
                <a:gd name="connsiteY3" fmla="*/ 179712 h 189114"/>
                <a:gd name="connsiteX4" fmla="*/ 9532 w 183563"/>
                <a:gd name="connsiteY4" fmla="*/ 180682 h 189114"/>
                <a:gd name="connsiteX5" fmla="*/ 9532 w 183563"/>
                <a:gd name="connsiteY5" fmla="*/ 180682 h 189114"/>
                <a:gd name="connsiteX6" fmla="*/ 8562 w 183563"/>
                <a:gd name="connsiteY6" fmla="*/ 136856 h 189114"/>
                <a:gd name="connsiteX7" fmla="*/ 130425 w 183563"/>
                <a:gd name="connsiteY7" fmla="*/ 9532 h 189114"/>
                <a:gd name="connsiteX8" fmla="*/ 174240 w 183563"/>
                <a:gd name="connsiteY8" fmla="*/ 8563 h 18911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3563" h="189114">
                  <a:moveTo>
                    <a:pt x="174240" y="8563"/>
                  </a:moveTo>
                  <a:lnTo>
                    <a:pt x="174252" y="8586"/>
                  </a:lnTo>
                  <a:cubicBezTo>
                    <a:pt x="186566" y="20362"/>
                    <a:pt x="186991" y="40082"/>
                    <a:pt x="175210" y="52389"/>
                  </a:cubicBezTo>
                  <a:lnTo>
                    <a:pt x="53347" y="179712"/>
                  </a:lnTo>
                  <a:cubicBezTo>
                    <a:pt x="41557" y="192043"/>
                    <a:pt x="21857" y="192459"/>
                    <a:pt x="9532" y="180682"/>
                  </a:cubicBezTo>
                  <a:lnTo>
                    <a:pt x="9532" y="180682"/>
                  </a:lnTo>
                  <a:cubicBezTo>
                    <a:pt x="-2793" y="168883"/>
                    <a:pt x="-3218" y="149186"/>
                    <a:pt x="8562" y="136856"/>
                  </a:cubicBezTo>
                  <a:lnTo>
                    <a:pt x="130425" y="9532"/>
                  </a:lnTo>
                  <a:cubicBezTo>
                    <a:pt x="142215" y="-2798"/>
                    <a:pt x="161924" y="-3214"/>
                    <a:pt x="174240" y="8563"/>
                  </a:cubicBezTo>
                  <a:close/>
                </a:path>
              </a:pathLst>
            </a:custGeom>
            <a:grpFill/>
            <a:ln w="231" cap="flat">
              <a:noFill/>
              <a:prstDash val="solid"/>
              <a:miter/>
            </a:ln>
          </p:spPr>
          <p:txBody>
            <a:bodyPr rtlCol="0" anchor="ctr">
              <a:noAutofit/>
            </a:bodyPr>
            <a:lstStyle/>
            <a:p>
              <a:endParaRPr lang="ru-RU">
                <a:latin typeface="Arial (основной"/>
              </a:endParaRPr>
            </a:p>
          </p:txBody>
        </p:sp>
        <p:sp>
          <p:nvSpPr>
            <p:cNvPr id="46" name="Полилиния: фигура 128">
              <a:extLst>
                <a:ext uri="{FF2B5EF4-FFF2-40B4-BE49-F238E27FC236}">
                  <a16:creationId xmlns:a16="http://schemas.microsoft.com/office/drawing/2014/main" id="{613C2342-E8AB-4B34-A851-68DAF577BDD3}"/>
                </a:ext>
              </a:extLst>
            </p:cNvPr>
            <p:cNvSpPr/>
            <p:nvPr/>
          </p:nvSpPr>
          <p:spPr>
            <a:xfrm>
              <a:off x="5120516" y="2325490"/>
              <a:ext cx="183563" cy="189115"/>
            </a:xfrm>
            <a:custGeom>
              <a:gdLst>
                <a:gd name="connsiteX0" fmla="*/ 9535 w 183563"/>
                <a:gd name="connsiteY0" fmla="*/ 8563 h 189114"/>
                <a:gd name="connsiteX1" fmla="*/ 9523 w 183563"/>
                <a:gd name="connsiteY1" fmla="*/ 8586 h 189114"/>
                <a:gd name="connsiteX2" fmla="*/ 8563 w 183563"/>
                <a:gd name="connsiteY2" fmla="*/ 52389 h 189114"/>
                <a:gd name="connsiteX3" fmla="*/ 130425 w 183563"/>
                <a:gd name="connsiteY3" fmla="*/ 179712 h 189114"/>
                <a:gd name="connsiteX4" fmla="*/ 174241 w 183563"/>
                <a:gd name="connsiteY4" fmla="*/ 180682 h 189114"/>
                <a:gd name="connsiteX5" fmla="*/ 174241 w 183563"/>
                <a:gd name="connsiteY5" fmla="*/ 180682 h 189114"/>
                <a:gd name="connsiteX6" fmla="*/ 175213 w 183563"/>
                <a:gd name="connsiteY6" fmla="*/ 136856 h 189114"/>
                <a:gd name="connsiteX7" fmla="*/ 53350 w 183563"/>
                <a:gd name="connsiteY7" fmla="*/ 9532 h 189114"/>
                <a:gd name="connsiteX8" fmla="*/ 9535 w 183563"/>
                <a:gd name="connsiteY8" fmla="*/ 8563 h 18911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3563" h="189114">
                  <a:moveTo>
                    <a:pt x="9535" y="8563"/>
                  </a:moveTo>
                  <a:lnTo>
                    <a:pt x="9523" y="8586"/>
                  </a:lnTo>
                  <a:cubicBezTo>
                    <a:pt x="-2793" y="20362"/>
                    <a:pt x="-3216" y="40082"/>
                    <a:pt x="8563" y="52389"/>
                  </a:cubicBezTo>
                  <a:lnTo>
                    <a:pt x="130425" y="179712"/>
                  </a:lnTo>
                  <a:cubicBezTo>
                    <a:pt x="142217" y="192043"/>
                    <a:pt x="161915" y="192459"/>
                    <a:pt x="174241" y="180682"/>
                  </a:cubicBezTo>
                  <a:lnTo>
                    <a:pt x="174241" y="180682"/>
                  </a:lnTo>
                  <a:cubicBezTo>
                    <a:pt x="186568" y="168883"/>
                    <a:pt x="186991" y="149186"/>
                    <a:pt x="175213" y="136856"/>
                  </a:cubicBezTo>
                  <a:lnTo>
                    <a:pt x="53350" y="9532"/>
                  </a:lnTo>
                  <a:cubicBezTo>
                    <a:pt x="41558" y="-2798"/>
                    <a:pt x="21848" y="-3214"/>
                    <a:pt x="9535" y="8563"/>
                  </a:cubicBezTo>
                  <a:close/>
                </a:path>
              </a:pathLst>
            </a:custGeom>
            <a:grpFill/>
            <a:ln w="231" cap="flat">
              <a:noFill/>
              <a:prstDash val="solid"/>
              <a:miter/>
            </a:ln>
          </p:spPr>
          <p:txBody>
            <a:bodyPr rtlCol="0" anchor="ctr">
              <a:noAutofit/>
            </a:bodyPr>
            <a:lstStyle/>
            <a:p>
              <a:endParaRPr lang="ru-RU">
                <a:latin typeface="Arial (основной"/>
              </a:endParaRPr>
            </a:p>
          </p:txBody>
        </p:sp>
        <p:sp>
          <p:nvSpPr>
            <p:cNvPr id="47" name="Полилиния: фигура 129">
              <a:extLst>
                <a:ext uri="{FF2B5EF4-FFF2-40B4-BE49-F238E27FC236}">
                  <a16:creationId xmlns:a16="http://schemas.microsoft.com/office/drawing/2014/main" id="{B58B0083-8FC4-4B3B-8C67-47A94A3C39D3}"/>
                </a:ext>
              </a:extLst>
            </p:cNvPr>
            <p:cNvSpPr/>
            <p:nvPr/>
          </p:nvSpPr>
          <p:spPr>
            <a:xfrm>
              <a:off x="5245794" y="2162413"/>
              <a:ext cx="183563" cy="189115"/>
            </a:xfrm>
            <a:custGeom>
              <a:gdLst>
                <a:gd name="connsiteX0" fmla="*/ 174240 w 183563"/>
                <a:gd name="connsiteY0" fmla="*/ 8566 h 189114"/>
                <a:gd name="connsiteX1" fmla="*/ 174252 w 183563"/>
                <a:gd name="connsiteY1" fmla="*/ 8578 h 189114"/>
                <a:gd name="connsiteX2" fmla="*/ 175210 w 183563"/>
                <a:gd name="connsiteY2" fmla="*/ 52395 h 189114"/>
                <a:gd name="connsiteX3" fmla="*/ 53347 w 183563"/>
                <a:gd name="connsiteY3" fmla="*/ 179721 h 189114"/>
                <a:gd name="connsiteX4" fmla="*/ 9532 w 183563"/>
                <a:gd name="connsiteY4" fmla="*/ 180691 h 189114"/>
                <a:gd name="connsiteX5" fmla="*/ 9532 w 183563"/>
                <a:gd name="connsiteY5" fmla="*/ 180691 h 189114"/>
                <a:gd name="connsiteX6" fmla="*/ 8562 w 183563"/>
                <a:gd name="connsiteY6" fmla="*/ 136862 h 189114"/>
                <a:gd name="connsiteX7" fmla="*/ 130425 w 183563"/>
                <a:gd name="connsiteY7" fmla="*/ 9527 h 189114"/>
                <a:gd name="connsiteX8" fmla="*/ 174240 w 183563"/>
                <a:gd name="connsiteY8" fmla="*/ 8566 h 18911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3563" h="189114">
                  <a:moveTo>
                    <a:pt x="174240" y="8566"/>
                  </a:moveTo>
                  <a:lnTo>
                    <a:pt x="174252" y="8578"/>
                  </a:lnTo>
                  <a:cubicBezTo>
                    <a:pt x="186566" y="20371"/>
                    <a:pt x="186991" y="40081"/>
                    <a:pt x="175210" y="52395"/>
                  </a:cubicBezTo>
                  <a:lnTo>
                    <a:pt x="53347" y="179721"/>
                  </a:lnTo>
                  <a:cubicBezTo>
                    <a:pt x="41557" y="192028"/>
                    <a:pt x="21857" y="192467"/>
                    <a:pt x="9532" y="180691"/>
                  </a:cubicBezTo>
                  <a:lnTo>
                    <a:pt x="9532" y="180691"/>
                  </a:lnTo>
                  <a:cubicBezTo>
                    <a:pt x="-2793" y="168891"/>
                    <a:pt x="-3218" y="149172"/>
                    <a:pt x="8562" y="136862"/>
                  </a:cubicBezTo>
                  <a:lnTo>
                    <a:pt x="130425" y="9527"/>
                  </a:lnTo>
                  <a:cubicBezTo>
                    <a:pt x="142215" y="-2787"/>
                    <a:pt x="161924" y="-3224"/>
                    <a:pt x="174240" y="8566"/>
                  </a:cubicBezTo>
                  <a:close/>
                </a:path>
              </a:pathLst>
            </a:custGeom>
            <a:grpFill/>
            <a:ln w="231" cap="flat">
              <a:noFill/>
              <a:prstDash val="solid"/>
              <a:miter/>
            </a:ln>
          </p:spPr>
          <p:txBody>
            <a:bodyPr rtlCol="0" anchor="ctr">
              <a:noAutofit/>
            </a:bodyPr>
            <a:lstStyle/>
            <a:p>
              <a:endParaRPr lang="ru-RU">
                <a:latin typeface="Arial (основной"/>
              </a:endParaRPr>
            </a:p>
          </p:txBody>
        </p:sp>
        <p:sp>
          <p:nvSpPr>
            <p:cNvPr id="48" name="Полилиния: фигура 130">
              <a:extLst>
                <a:ext uri="{FF2B5EF4-FFF2-40B4-BE49-F238E27FC236}">
                  <a16:creationId xmlns:a16="http://schemas.microsoft.com/office/drawing/2014/main" id="{FA384A0D-46A7-46ED-9D81-FFBB8FB5AEA9}"/>
                </a:ext>
              </a:extLst>
            </p:cNvPr>
            <p:cNvSpPr/>
            <p:nvPr/>
          </p:nvSpPr>
          <p:spPr>
            <a:xfrm>
              <a:off x="5120516" y="2162413"/>
              <a:ext cx="183563" cy="189115"/>
            </a:xfrm>
            <a:custGeom>
              <a:gdLst>
                <a:gd name="connsiteX0" fmla="*/ 9535 w 183563"/>
                <a:gd name="connsiteY0" fmla="*/ 8566 h 189114"/>
                <a:gd name="connsiteX1" fmla="*/ 9523 w 183563"/>
                <a:gd name="connsiteY1" fmla="*/ 8578 h 189114"/>
                <a:gd name="connsiteX2" fmla="*/ 8563 w 183563"/>
                <a:gd name="connsiteY2" fmla="*/ 52395 h 189114"/>
                <a:gd name="connsiteX3" fmla="*/ 130425 w 183563"/>
                <a:gd name="connsiteY3" fmla="*/ 179721 h 189114"/>
                <a:gd name="connsiteX4" fmla="*/ 174241 w 183563"/>
                <a:gd name="connsiteY4" fmla="*/ 180691 h 189114"/>
                <a:gd name="connsiteX5" fmla="*/ 174241 w 183563"/>
                <a:gd name="connsiteY5" fmla="*/ 180691 h 189114"/>
                <a:gd name="connsiteX6" fmla="*/ 175213 w 183563"/>
                <a:gd name="connsiteY6" fmla="*/ 136862 h 189114"/>
                <a:gd name="connsiteX7" fmla="*/ 53350 w 183563"/>
                <a:gd name="connsiteY7" fmla="*/ 9527 h 189114"/>
                <a:gd name="connsiteX8" fmla="*/ 9535 w 183563"/>
                <a:gd name="connsiteY8" fmla="*/ 8566 h 18911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3563" h="189114">
                  <a:moveTo>
                    <a:pt x="9535" y="8566"/>
                  </a:moveTo>
                  <a:lnTo>
                    <a:pt x="9523" y="8578"/>
                  </a:lnTo>
                  <a:cubicBezTo>
                    <a:pt x="-2793" y="20371"/>
                    <a:pt x="-3216" y="40081"/>
                    <a:pt x="8563" y="52395"/>
                  </a:cubicBezTo>
                  <a:lnTo>
                    <a:pt x="130425" y="179721"/>
                  </a:lnTo>
                  <a:cubicBezTo>
                    <a:pt x="142217" y="192028"/>
                    <a:pt x="161915" y="192467"/>
                    <a:pt x="174241" y="180691"/>
                  </a:cubicBezTo>
                  <a:lnTo>
                    <a:pt x="174241" y="180691"/>
                  </a:lnTo>
                  <a:cubicBezTo>
                    <a:pt x="186568" y="168891"/>
                    <a:pt x="186991" y="149172"/>
                    <a:pt x="175213" y="136862"/>
                  </a:cubicBezTo>
                  <a:lnTo>
                    <a:pt x="53350" y="9527"/>
                  </a:lnTo>
                  <a:cubicBezTo>
                    <a:pt x="41558" y="-2787"/>
                    <a:pt x="21848" y="-3224"/>
                    <a:pt x="9535" y="8566"/>
                  </a:cubicBezTo>
                  <a:close/>
                </a:path>
              </a:pathLst>
            </a:custGeom>
            <a:grpFill/>
            <a:ln w="231" cap="flat">
              <a:noFill/>
              <a:prstDash val="solid"/>
              <a:miter/>
            </a:ln>
          </p:spPr>
          <p:txBody>
            <a:bodyPr rtlCol="0" anchor="ctr">
              <a:noAutofit/>
            </a:bodyPr>
            <a:lstStyle/>
            <a:p>
              <a:endParaRPr lang="ru-RU">
                <a:latin typeface="Arial (основной"/>
              </a:endParaRPr>
            </a:p>
          </p:txBody>
        </p:sp>
        <p:sp>
          <p:nvSpPr>
            <p:cNvPr id="49" name="Полилиния: фигура 131">
              <a:extLst>
                <a:ext uri="{FF2B5EF4-FFF2-40B4-BE49-F238E27FC236}">
                  <a16:creationId xmlns:a16="http://schemas.microsoft.com/office/drawing/2014/main" id="{68850216-8E55-4966-8B98-894059B61B08}"/>
                </a:ext>
              </a:extLst>
            </p:cNvPr>
            <p:cNvSpPr/>
            <p:nvPr/>
          </p:nvSpPr>
          <p:spPr>
            <a:xfrm>
              <a:off x="5245794" y="2010402"/>
              <a:ext cx="183563" cy="189115"/>
            </a:xfrm>
            <a:custGeom>
              <a:gdLst>
                <a:gd name="connsiteX0" fmla="*/ 174240 w 183563"/>
                <a:gd name="connsiteY0" fmla="*/ 8567 h 189114"/>
                <a:gd name="connsiteX1" fmla="*/ 174252 w 183563"/>
                <a:gd name="connsiteY1" fmla="*/ 8579 h 189114"/>
                <a:gd name="connsiteX2" fmla="*/ 175210 w 183563"/>
                <a:gd name="connsiteY2" fmla="*/ 52396 h 189114"/>
                <a:gd name="connsiteX3" fmla="*/ 53347 w 183563"/>
                <a:gd name="connsiteY3" fmla="*/ 179720 h 189114"/>
                <a:gd name="connsiteX4" fmla="*/ 9532 w 183563"/>
                <a:gd name="connsiteY4" fmla="*/ 180680 h 189114"/>
                <a:gd name="connsiteX5" fmla="*/ 9532 w 183563"/>
                <a:gd name="connsiteY5" fmla="*/ 180680 h 189114"/>
                <a:gd name="connsiteX6" fmla="*/ 8562 w 183563"/>
                <a:gd name="connsiteY6" fmla="*/ 136863 h 189114"/>
                <a:gd name="connsiteX7" fmla="*/ 130425 w 183563"/>
                <a:gd name="connsiteY7" fmla="*/ 9528 h 189114"/>
                <a:gd name="connsiteX8" fmla="*/ 174240 w 183563"/>
                <a:gd name="connsiteY8" fmla="*/ 8567 h 18911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3563" h="189114">
                  <a:moveTo>
                    <a:pt x="174240" y="8567"/>
                  </a:moveTo>
                  <a:lnTo>
                    <a:pt x="174252" y="8579"/>
                  </a:lnTo>
                  <a:cubicBezTo>
                    <a:pt x="186566" y="20369"/>
                    <a:pt x="186991" y="40082"/>
                    <a:pt x="175210" y="52396"/>
                  </a:cubicBezTo>
                  <a:lnTo>
                    <a:pt x="53347" y="179720"/>
                  </a:lnTo>
                  <a:cubicBezTo>
                    <a:pt x="41557" y="192036"/>
                    <a:pt x="21857" y="192470"/>
                    <a:pt x="9532" y="180680"/>
                  </a:cubicBezTo>
                  <a:lnTo>
                    <a:pt x="9532" y="180680"/>
                  </a:lnTo>
                  <a:cubicBezTo>
                    <a:pt x="-2793" y="168890"/>
                    <a:pt x="-3218" y="149177"/>
                    <a:pt x="8562" y="136863"/>
                  </a:cubicBezTo>
                  <a:lnTo>
                    <a:pt x="130425" y="9528"/>
                  </a:lnTo>
                  <a:cubicBezTo>
                    <a:pt x="142215" y="-2789"/>
                    <a:pt x="161924" y="-3223"/>
                    <a:pt x="174240" y="8567"/>
                  </a:cubicBezTo>
                  <a:close/>
                </a:path>
              </a:pathLst>
            </a:custGeom>
            <a:grpFill/>
            <a:ln w="231" cap="flat">
              <a:noFill/>
              <a:prstDash val="solid"/>
              <a:miter/>
            </a:ln>
          </p:spPr>
          <p:txBody>
            <a:bodyPr rtlCol="0" anchor="ctr">
              <a:noAutofit/>
            </a:bodyPr>
            <a:lstStyle/>
            <a:p>
              <a:endParaRPr lang="ru-RU">
                <a:latin typeface="Arial (основной"/>
              </a:endParaRPr>
            </a:p>
          </p:txBody>
        </p:sp>
        <p:sp>
          <p:nvSpPr>
            <p:cNvPr id="50" name="Полилиния: фигура 132">
              <a:extLst>
                <a:ext uri="{FF2B5EF4-FFF2-40B4-BE49-F238E27FC236}">
                  <a16:creationId xmlns:a16="http://schemas.microsoft.com/office/drawing/2014/main" id="{14C0481D-3DED-4E9C-8E40-BE50F0771D4D}"/>
                </a:ext>
              </a:extLst>
            </p:cNvPr>
            <p:cNvSpPr/>
            <p:nvPr/>
          </p:nvSpPr>
          <p:spPr>
            <a:xfrm>
              <a:off x="5120516" y="2010402"/>
              <a:ext cx="183563" cy="189115"/>
            </a:xfrm>
            <a:custGeom>
              <a:gdLst>
                <a:gd name="connsiteX0" fmla="*/ 9535 w 183563"/>
                <a:gd name="connsiteY0" fmla="*/ 8567 h 189114"/>
                <a:gd name="connsiteX1" fmla="*/ 9523 w 183563"/>
                <a:gd name="connsiteY1" fmla="*/ 8579 h 189114"/>
                <a:gd name="connsiteX2" fmla="*/ 8563 w 183563"/>
                <a:gd name="connsiteY2" fmla="*/ 52396 h 189114"/>
                <a:gd name="connsiteX3" fmla="*/ 130425 w 183563"/>
                <a:gd name="connsiteY3" fmla="*/ 179720 h 189114"/>
                <a:gd name="connsiteX4" fmla="*/ 174241 w 183563"/>
                <a:gd name="connsiteY4" fmla="*/ 180680 h 189114"/>
                <a:gd name="connsiteX5" fmla="*/ 174241 w 183563"/>
                <a:gd name="connsiteY5" fmla="*/ 180680 h 189114"/>
                <a:gd name="connsiteX6" fmla="*/ 175213 w 183563"/>
                <a:gd name="connsiteY6" fmla="*/ 136863 h 189114"/>
                <a:gd name="connsiteX7" fmla="*/ 53350 w 183563"/>
                <a:gd name="connsiteY7" fmla="*/ 9528 h 189114"/>
                <a:gd name="connsiteX8" fmla="*/ 9535 w 183563"/>
                <a:gd name="connsiteY8" fmla="*/ 8567 h 18911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3563" h="189114">
                  <a:moveTo>
                    <a:pt x="9535" y="8567"/>
                  </a:moveTo>
                  <a:lnTo>
                    <a:pt x="9523" y="8579"/>
                  </a:lnTo>
                  <a:cubicBezTo>
                    <a:pt x="-2793" y="20369"/>
                    <a:pt x="-3216" y="40082"/>
                    <a:pt x="8563" y="52396"/>
                  </a:cubicBezTo>
                  <a:lnTo>
                    <a:pt x="130425" y="179720"/>
                  </a:lnTo>
                  <a:cubicBezTo>
                    <a:pt x="142217" y="192036"/>
                    <a:pt x="161915" y="192470"/>
                    <a:pt x="174241" y="180680"/>
                  </a:cubicBezTo>
                  <a:lnTo>
                    <a:pt x="174241" y="180680"/>
                  </a:lnTo>
                  <a:cubicBezTo>
                    <a:pt x="186568" y="168890"/>
                    <a:pt x="186991" y="149177"/>
                    <a:pt x="175213" y="136863"/>
                  </a:cubicBezTo>
                  <a:lnTo>
                    <a:pt x="53350" y="9528"/>
                  </a:lnTo>
                  <a:cubicBezTo>
                    <a:pt x="41558" y="-2789"/>
                    <a:pt x="21848" y="-3223"/>
                    <a:pt x="9535" y="8567"/>
                  </a:cubicBezTo>
                  <a:close/>
                </a:path>
              </a:pathLst>
            </a:custGeom>
            <a:grpFill/>
            <a:ln w="231" cap="flat">
              <a:noFill/>
              <a:prstDash val="solid"/>
              <a:miter/>
            </a:ln>
          </p:spPr>
          <p:txBody>
            <a:bodyPr rtlCol="0" anchor="ctr">
              <a:noAutofit/>
            </a:bodyPr>
            <a:lstStyle/>
            <a:p>
              <a:endParaRPr lang="ru-RU">
                <a:latin typeface="Arial (основной"/>
              </a:endParaRPr>
            </a:p>
          </p:txBody>
        </p:sp>
        <p:sp>
          <p:nvSpPr>
            <p:cNvPr id="51" name="Полилиния: фигура 133">
              <a:extLst>
                <a:ext uri="{FF2B5EF4-FFF2-40B4-BE49-F238E27FC236}">
                  <a16:creationId xmlns:a16="http://schemas.microsoft.com/office/drawing/2014/main" id="{B82E9D82-4723-4E70-81B8-07995C16C596}"/>
                </a:ext>
              </a:extLst>
            </p:cNvPr>
            <p:cNvSpPr/>
            <p:nvPr/>
          </p:nvSpPr>
          <p:spPr>
            <a:xfrm>
              <a:off x="5367674" y="1841359"/>
              <a:ext cx="61880" cy="230909"/>
            </a:xfrm>
            <a:custGeom>
              <a:gdLst>
                <a:gd name="connsiteX0" fmla="*/ 30989 w 61880"/>
                <a:gd name="connsiteY0" fmla="*/ 0 h 230909"/>
                <a:gd name="connsiteX1" fmla="*/ 31000 w 61880"/>
                <a:gd name="connsiteY1" fmla="*/ 0 h 230909"/>
                <a:gd name="connsiteX2" fmla="*/ 61987 w 61880"/>
                <a:gd name="connsiteY2" fmla="*/ 30988 h 230909"/>
                <a:gd name="connsiteX3" fmla="*/ 61987 w 61880"/>
                <a:gd name="connsiteY3" fmla="*/ 199988 h 230909"/>
                <a:gd name="connsiteX4" fmla="*/ 31000 w 61880"/>
                <a:gd name="connsiteY4" fmla="*/ 230976 h 230909"/>
                <a:gd name="connsiteX5" fmla="*/ 30989 w 61880"/>
                <a:gd name="connsiteY5" fmla="*/ 230976 h 230909"/>
                <a:gd name="connsiteX6" fmla="*/ 0 w 61880"/>
                <a:gd name="connsiteY6" fmla="*/ 199988 h 230909"/>
                <a:gd name="connsiteX7" fmla="*/ 0 w 61880"/>
                <a:gd name="connsiteY7" fmla="*/ 30988 h 230909"/>
                <a:gd name="connsiteX8" fmla="*/ 30989 w 61880"/>
                <a:gd name="connsiteY8" fmla="*/ 0 h 230909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1880" h="230909">
                  <a:moveTo>
                    <a:pt x="30989" y="0"/>
                  </a:moveTo>
                  <a:lnTo>
                    <a:pt x="31000" y="0"/>
                  </a:lnTo>
                  <a:cubicBezTo>
                    <a:pt x="48043" y="0"/>
                    <a:pt x="61987" y="13942"/>
                    <a:pt x="61987" y="30988"/>
                  </a:cubicBezTo>
                  <a:lnTo>
                    <a:pt x="61987" y="199988"/>
                  </a:lnTo>
                  <a:cubicBezTo>
                    <a:pt x="61987" y="217034"/>
                    <a:pt x="48043" y="230976"/>
                    <a:pt x="31000" y="230976"/>
                  </a:cubicBezTo>
                  <a:lnTo>
                    <a:pt x="30989" y="230976"/>
                  </a:lnTo>
                  <a:cubicBezTo>
                    <a:pt x="13944" y="230976"/>
                    <a:pt x="0" y="217034"/>
                    <a:pt x="0" y="199988"/>
                  </a:cubicBezTo>
                  <a:lnTo>
                    <a:pt x="0" y="30988"/>
                  </a:lnTo>
                  <a:cubicBezTo>
                    <a:pt x="0" y="13942"/>
                    <a:pt x="13944" y="0"/>
                    <a:pt x="30989" y="0"/>
                  </a:cubicBezTo>
                  <a:close/>
                </a:path>
              </a:pathLst>
            </a:custGeom>
            <a:grpFill/>
            <a:ln w="231" cap="flat">
              <a:noFill/>
              <a:prstDash val="solid"/>
              <a:miter/>
            </a:ln>
          </p:spPr>
          <p:txBody>
            <a:bodyPr rtlCol="0" anchor="ctr">
              <a:noAutofit/>
            </a:bodyPr>
            <a:lstStyle/>
            <a:p>
              <a:endParaRPr lang="ru-RU">
                <a:latin typeface="Arial (основной"/>
              </a:endParaRPr>
            </a:p>
          </p:txBody>
        </p:sp>
        <p:sp>
          <p:nvSpPr>
            <p:cNvPr id="52" name="Полилиния: фигура 136">
              <a:extLst>
                <a:ext uri="{FF2B5EF4-FFF2-40B4-BE49-F238E27FC236}">
                  <a16:creationId xmlns:a16="http://schemas.microsoft.com/office/drawing/2014/main" id="{18A65946-3DDF-4B77-A30B-C8F77E1D78B3}"/>
                </a:ext>
              </a:extLst>
            </p:cNvPr>
            <p:cNvSpPr/>
            <p:nvPr/>
          </p:nvSpPr>
          <p:spPr>
            <a:xfrm>
              <a:off x="5250810" y="1705501"/>
              <a:ext cx="61880" cy="336204"/>
            </a:xfrm>
            <a:custGeom>
              <a:gdLst>
                <a:gd name="connsiteX0" fmla="*/ 30986 w 61880"/>
                <a:gd name="connsiteY0" fmla="*/ 0 h 336203"/>
                <a:gd name="connsiteX1" fmla="*/ 30998 w 61880"/>
                <a:gd name="connsiteY1" fmla="*/ 0 h 336203"/>
                <a:gd name="connsiteX2" fmla="*/ 61984 w 61880"/>
                <a:gd name="connsiteY2" fmla="*/ 30988 h 336203"/>
                <a:gd name="connsiteX3" fmla="*/ 61984 w 61880"/>
                <a:gd name="connsiteY3" fmla="*/ 305359 h 336203"/>
                <a:gd name="connsiteX4" fmla="*/ 30998 w 61880"/>
                <a:gd name="connsiteY4" fmla="*/ 336347 h 336203"/>
                <a:gd name="connsiteX5" fmla="*/ 30986 w 61880"/>
                <a:gd name="connsiteY5" fmla="*/ 336347 h 336203"/>
                <a:gd name="connsiteX6" fmla="*/ 0 w 61880"/>
                <a:gd name="connsiteY6" fmla="*/ 305359 h 336203"/>
                <a:gd name="connsiteX7" fmla="*/ 0 w 61880"/>
                <a:gd name="connsiteY7" fmla="*/ 30988 h 336203"/>
                <a:gd name="connsiteX8" fmla="*/ 30986 w 61880"/>
                <a:gd name="connsiteY8" fmla="*/ 0 h 33620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1880" h="336203">
                  <a:moveTo>
                    <a:pt x="30986" y="0"/>
                  </a:moveTo>
                  <a:lnTo>
                    <a:pt x="30998" y="0"/>
                  </a:lnTo>
                  <a:cubicBezTo>
                    <a:pt x="48041" y="0"/>
                    <a:pt x="61984" y="13942"/>
                    <a:pt x="61984" y="30988"/>
                  </a:cubicBezTo>
                  <a:lnTo>
                    <a:pt x="61984" y="305359"/>
                  </a:lnTo>
                  <a:cubicBezTo>
                    <a:pt x="61984" y="322404"/>
                    <a:pt x="48041" y="336347"/>
                    <a:pt x="30998" y="336347"/>
                  </a:cubicBezTo>
                  <a:lnTo>
                    <a:pt x="30986" y="336347"/>
                  </a:lnTo>
                  <a:cubicBezTo>
                    <a:pt x="13942" y="336347"/>
                    <a:pt x="0" y="322404"/>
                    <a:pt x="0" y="305359"/>
                  </a:cubicBezTo>
                  <a:lnTo>
                    <a:pt x="0" y="30988"/>
                  </a:lnTo>
                  <a:cubicBezTo>
                    <a:pt x="0" y="13942"/>
                    <a:pt x="13942" y="0"/>
                    <a:pt x="30986" y="0"/>
                  </a:cubicBezTo>
                  <a:close/>
                </a:path>
              </a:pathLst>
            </a:custGeom>
            <a:grpFill/>
            <a:ln w="231" cap="flat">
              <a:noFill/>
              <a:prstDash val="solid"/>
              <a:miter/>
            </a:ln>
          </p:spPr>
          <p:txBody>
            <a:bodyPr rtlCol="0" anchor="ctr">
              <a:noAutofit/>
            </a:bodyPr>
            <a:lstStyle/>
            <a:p>
              <a:endParaRPr lang="ru-RU">
                <a:latin typeface="Arial (основной"/>
              </a:endParaRPr>
            </a:p>
          </p:txBody>
        </p:sp>
        <p:sp>
          <p:nvSpPr>
            <p:cNvPr id="53" name="Полилиния: фигура 137">
              <a:extLst>
                <a:ext uri="{FF2B5EF4-FFF2-40B4-BE49-F238E27FC236}">
                  <a16:creationId xmlns:a16="http://schemas.microsoft.com/office/drawing/2014/main" id="{78EFCEAC-3B70-4824-B349-9EDBF918C61E}"/>
                </a:ext>
              </a:extLst>
            </p:cNvPr>
            <p:cNvSpPr/>
            <p:nvPr/>
          </p:nvSpPr>
          <p:spPr>
            <a:xfrm>
              <a:off x="5472058" y="2091087"/>
              <a:ext cx="61880" cy="426720"/>
            </a:xfrm>
            <a:custGeom>
              <a:gdLst>
                <a:gd name="connsiteX0" fmla="*/ 30989 w 61880"/>
                <a:gd name="connsiteY0" fmla="*/ 0 h 426720"/>
                <a:gd name="connsiteX1" fmla="*/ 31000 w 61880"/>
                <a:gd name="connsiteY1" fmla="*/ 0 h 426720"/>
                <a:gd name="connsiteX2" fmla="*/ 61987 w 61880"/>
                <a:gd name="connsiteY2" fmla="*/ 30990 h 426720"/>
                <a:gd name="connsiteX3" fmla="*/ 61987 w 61880"/>
                <a:gd name="connsiteY3" fmla="*/ 395734 h 426720"/>
                <a:gd name="connsiteX4" fmla="*/ 31000 w 61880"/>
                <a:gd name="connsiteY4" fmla="*/ 426722 h 426720"/>
                <a:gd name="connsiteX5" fmla="*/ 30989 w 61880"/>
                <a:gd name="connsiteY5" fmla="*/ 426722 h 426720"/>
                <a:gd name="connsiteX6" fmla="*/ 0 w 61880"/>
                <a:gd name="connsiteY6" fmla="*/ 395734 h 426720"/>
                <a:gd name="connsiteX7" fmla="*/ 0 w 61880"/>
                <a:gd name="connsiteY7" fmla="*/ 30990 h 426720"/>
                <a:gd name="connsiteX8" fmla="*/ 30989 w 61880"/>
                <a:gd name="connsiteY8" fmla="*/ 0 h 42672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1880" h="426720">
                  <a:moveTo>
                    <a:pt x="30989" y="0"/>
                  </a:moveTo>
                  <a:lnTo>
                    <a:pt x="31000" y="0"/>
                  </a:lnTo>
                  <a:cubicBezTo>
                    <a:pt x="48043" y="0"/>
                    <a:pt x="61987" y="13945"/>
                    <a:pt x="61987" y="30990"/>
                  </a:cubicBezTo>
                  <a:lnTo>
                    <a:pt x="61987" y="395734"/>
                  </a:lnTo>
                  <a:cubicBezTo>
                    <a:pt x="61987" y="412775"/>
                    <a:pt x="48043" y="426722"/>
                    <a:pt x="31000" y="426722"/>
                  </a:cubicBezTo>
                  <a:lnTo>
                    <a:pt x="30989" y="426722"/>
                  </a:lnTo>
                  <a:cubicBezTo>
                    <a:pt x="13944" y="426722"/>
                    <a:pt x="0" y="412775"/>
                    <a:pt x="0" y="395734"/>
                  </a:cubicBezTo>
                  <a:lnTo>
                    <a:pt x="0" y="30990"/>
                  </a:lnTo>
                  <a:cubicBezTo>
                    <a:pt x="0" y="13945"/>
                    <a:pt x="13944" y="0"/>
                    <a:pt x="30989" y="0"/>
                  </a:cubicBezTo>
                  <a:close/>
                </a:path>
              </a:pathLst>
            </a:custGeom>
            <a:grpFill/>
            <a:ln w="231" cap="flat">
              <a:noFill/>
              <a:prstDash val="solid"/>
              <a:miter/>
            </a:ln>
          </p:spPr>
          <p:txBody>
            <a:bodyPr rtlCol="0" anchor="ctr">
              <a:noAutofit/>
            </a:bodyPr>
            <a:lstStyle/>
            <a:p>
              <a:endParaRPr lang="ru-RU">
                <a:latin typeface="Arial (основной"/>
              </a:endParaRPr>
            </a:p>
          </p:txBody>
        </p:sp>
        <p:sp>
          <p:nvSpPr>
            <p:cNvPr id="54" name="Полилиния: фигура 138">
              <a:extLst>
                <a:ext uri="{FF2B5EF4-FFF2-40B4-BE49-F238E27FC236}">
                  <a16:creationId xmlns:a16="http://schemas.microsoft.com/office/drawing/2014/main" id="{35C731DF-96A1-403E-B2CD-614FD6F2BEDA}"/>
                </a:ext>
              </a:extLst>
            </p:cNvPr>
            <p:cNvSpPr/>
            <p:nvPr/>
          </p:nvSpPr>
          <p:spPr>
            <a:xfrm>
              <a:off x="5020122" y="2091087"/>
              <a:ext cx="61880" cy="426720"/>
            </a:xfrm>
            <a:custGeom>
              <a:gdLst>
                <a:gd name="connsiteX0" fmla="*/ 30998 w 61880"/>
                <a:gd name="connsiteY0" fmla="*/ 0 h 426720"/>
                <a:gd name="connsiteX1" fmla="*/ 30986 w 61880"/>
                <a:gd name="connsiteY1" fmla="*/ 0 h 426720"/>
                <a:gd name="connsiteX2" fmla="*/ 0 w 61880"/>
                <a:gd name="connsiteY2" fmla="*/ 30990 h 426720"/>
                <a:gd name="connsiteX3" fmla="*/ 0 w 61880"/>
                <a:gd name="connsiteY3" fmla="*/ 395734 h 426720"/>
                <a:gd name="connsiteX4" fmla="*/ 30986 w 61880"/>
                <a:gd name="connsiteY4" fmla="*/ 426722 h 426720"/>
                <a:gd name="connsiteX5" fmla="*/ 30998 w 61880"/>
                <a:gd name="connsiteY5" fmla="*/ 426722 h 426720"/>
                <a:gd name="connsiteX6" fmla="*/ 61984 w 61880"/>
                <a:gd name="connsiteY6" fmla="*/ 395734 h 426720"/>
                <a:gd name="connsiteX7" fmla="*/ 61984 w 61880"/>
                <a:gd name="connsiteY7" fmla="*/ 30990 h 426720"/>
                <a:gd name="connsiteX8" fmla="*/ 30998 w 61880"/>
                <a:gd name="connsiteY8" fmla="*/ 0 h 42672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1880" h="426720">
                  <a:moveTo>
                    <a:pt x="30998" y="0"/>
                  </a:moveTo>
                  <a:lnTo>
                    <a:pt x="30986" y="0"/>
                  </a:lnTo>
                  <a:cubicBezTo>
                    <a:pt x="13942" y="0"/>
                    <a:pt x="0" y="13945"/>
                    <a:pt x="0" y="30990"/>
                  </a:cubicBezTo>
                  <a:lnTo>
                    <a:pt x="0" y="395734"/>
                  </a:lnTo>
                  <a:cubicBezTo>
                    <a:pt x="0" y="412775"/>
                    <a:pt x="13942" y="426722"/>
                    <a:pt x="30986" y="426722"/>
                  </a:cubicBezTo>
                  <a:lnTo>
                    <a:pt x="30998" y="426722"/>
                  </a:lnTo>
                  <a:cubicBezTo>
                    <a:pt x="48043" y="426722"/>
                    <a:pt x="61984" y="412775"/>
                    <a:pt x="61984" y="395734"/>
                  </a:cubicBezTo>
                  <a:lnTo>
                    <a:pt x="61984" y="30990"/>
                  </a:lnTo>
                  <a:cubicBezTo>
                    <a:pt x="61984" y="13945"/>
                    <a:pt x="48043" y="0"/>
                    <a:pt x="30998" y="0"/>
                  </a:cubicBezTo>
                  <a:close/>
                </a:path>
              </a:pathLst>
            </a:custGeom>
            <a:grpFill/>
            <a:ln w="231" cap="flat">
              <a:noFill/>
              <a:prstDash val="solid"/>
              <a:miter/>
            </a:ln>
          </p:spPr>
          <p:txBody>
            <a:bodyPr rtlCol="0" anchor="ctr">
              <a:noAutofit/>
            </a:bodyPr>
            <a:lstStyle/>
            <a:p>
              <a:endParaRPr lang="ru-RU">
                <a:latin typeface="Arial (основной"/>
              </a:endParaRPr>
            </a:p>
          </p:txBody>
        </p:sp>
        <p:sp>
          <p:nvSpPr>
            <p:cNvPr id="55" name="Полилиния: фигура 139">
              <a:extLst>
                <a:ext uri="{FF2B5EF4-FFF2-40B4-BE49-F238E27FC236}">
                  <a16:creationId xmlns:a16="http://schemas.microsoft.com/office/drawing/2014/main" id="{8C6EA598-2D11-4736-ADBD-999A71EFC502}"/>
                </a:ext>
              </a:extLst>
            </p:cNvPr>
            <p:cNvSpPr/>
            <p:nvPr/>
          </p:nvSpPr>
          <p:spPr>
            <a:xfrm>
              <a:off x="5020634" y="2456285"/>
              <a:ext cx="158626" cy="163022"/>
            </a:xfrm>
            <a:custGeom>
              <a:gdLst>
                <a:gd name="connsiteX0" fmla="*/ 9537 w 158626"/>
                <a:gd name="connsiteY0" fmla="*/ 8554 h 163021"/>
                <a:gd name="connsiteX1" fmla="*/ 9528 w 158626"/>
                <a:gd name="connsiteY1" fmla="*/ 8577 h 163021"/>
                <a:gd name="connsiteX2" fmla="*/ 8567 w 158626"/>
                <a:gd name="connsiteY2" fmla="*/ 52404 h 163021"/>
                <a:gd name="connsiteX3" fmla="*/ 105355 w 158626"/>
                <a:gd name="connsiteY3" fmla="*/ 153519 h 163021"/>
                <a:gd name="connsiteX4" fmla="*/ 149158 w 158626"/>
                <a:gd name="connsiteY4" fmla="*/ 154489 h 163021"/>
                <a:gd name="connsiteX5" fmla="*/ 149170 w 158626"/>
                <a:gd name="connsiteY5" fmla="*/ 154466 h 163021"/>
                <a:gd name="connsiteX6" fmla="*/ 150130 w 158626"/>
                <a:gd name="connsiteY6" fmla="*/ 110662 h 163021"/>
                <a:gd name="connsiteX7" fmla="*/ 53340 w 158626"/>
                <a:gd name="connsiteY7" fmla="*/ 9524 h 163021"/>
                <a:gd name="connsiteX8" fmla="*/ 9537 w 158626"/>
                <a:gd name="connsiteY8" fmla="*/ 8554 h 163021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8626" h="163021">
                  <a:moveTo>
                    <a:pt x="9537" y="8554"/>
                  </a:moveTo>
                  <a:lnTo>
                    <a:pt x="9528" y="8577"/>
                  </a:lnTo>
                  <a:cubicBezTo>
                    <a:pt x="-2789" y="20377"/>
                    <a:pt x="-3223" y="40073"/>
                    <a:pt x="8567" y="52404"/>
                  </a:cubicBezTo>
                  <a:lnTo>
                    <a:pt x="105355" y="153519"/>
                  </a:lnTo>
                  <a:cubicBezTo>
                    <a:pt x="117135" y="165826"/>
                    <a:pt x="136844" y="166265"/>
                    <a:pt x="149158" y="154489"/>
                  </a:cubicBezTo>
                  <a:lnTo>
                    <a:pt x="149170" y="154466"/>
                  </a:lnTo>
                  <a:cubicBezTo>
                    <a:pt x="161486" y="142689"/>
                    <a:pt x="161920" y="122970"/>
                    <a:pt x="150130" y="110662"/>
                  </a:cubicBezTo>
                  <a:lnTo>
                    <a:pt x="53340" y="9524"/>
                  </a:lnTo>
                  <a:cubicBezTo>
                    <a:pt x="41562" y="-2783"/>
                    <a:pt x="21853" y="-3222"/>
                    <a:pt x="9537" y="8554"/>
                  </a:cubicBezTo>
                  <a:close/>
                </a:path>
              </a:pathLst>
            </a:custGeom>
            <a:grpFill/>
            <a:ln w="231" cap="flat">
              <a:noFill/>
              <a:prstDash val="solid"/>
              <a:miter/>
            </a:ln>
          </p:spPr>
          <p:txBody>
            <a:bodyPr rtlCol="0" anchor="ctr">
              <a:noAutofit/>
            </a:bodyPr>
            <a:lstStyle/>
            <a:p>
              <a:endParaRPr lang="ru-RU">
                <a:latin typeface="Arial (основной"/>
              </a:endParaRPr>
            </a:p>
          </p:txBody>
        </p:sp>
        <p:sp>
          <p:nvSpPr>
            <p:cNvPr id="56" name="Полилиния: фигура 140">
              <a:extLst>
                <a:ext uri="{FF2B5EF4-FFF2-40B4-BE49-F238E27FC236}">
                  <a16:creationId xmlns:a16="http://schemas.microsoft.com/office/drawing/2014/main" id="{AA4606DE-7BB2-4FE1-BBB0-EDF5EEE28A19}"/>
                </a:ext>
              </a:extLst>
            </p:cNvPr>
            <p:cNvSpPr/>
            <p:nvPr/>
          </p:nvSpPr>
          <p:spPr>
            <a:xfrm>
              <a:off x="5120535" y="1841359"/>
              <a:ext cx="61880" cy="230909"/>
            </a:xfrm>
            <a:custGeom>
              <a:gdLst>
                <a:gd name="connsiteX0" fmla="*/ 30986 w 61880"/>
                <a:gd name="connsiteY0" fmla="*/ 0 h 230909"/>
                <a:gd name="connsiteX1" fmla="*/ 30998 w 61880"/>
                <a:gd name="connsiteY1" fmla="*/ 0 h 230909"/>
                <a:gd name="connsiteX2" fmla="*/ 61984 w 61880"/>
                <a:gd name="connsiteY2" fmla="*/ 30988 h 230909"/>
                <a:gd name="connsiteX3" fmla="*/ 61984 w 61880"/>
                <a:gd name="connsiteY3" fmla="*/ 199988 h 230909"/>
                <a:gd name="connsiteX4" fmla="*/ 30998 w 61880"/>
                <a:gd name="connsiteY4" fmla="*/ 230976 h 230909"/>
                <a:gd name="connsiteX5" fmla="*/ 30986 w 61880"/>
                <a:gd name="connsiteY5" fmla="*/ 230976 h 230909"/>
                <a:gd name="connsiteX6" fmla="*/ 0 w 61880"/>
                <a:gd name="connsiteY6" fmla="*/ 199988 h 230909"/>
                <a:gd name="connsiteX7" fmla="*/ 0 w 61880"/>
                <a:gd name="connsiteY7" fmla="*/ 30988 h 230909"/>
                <a:gd name="connsiteX8" fmla="*/ 30986 w 61880"/>
                <a:gd name="connsiteY8" fmla="*/ 0 h 230909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1880" h="230909">
                  <a:moveTo>
                    <a:pt x="30986" y="0"/>
                  </a:moveTo>
                  <a:lnTo>
                    <a:pt x="30998" y="0"/>
                  </a:lnTo>
                  <a:cubicBezTo>
                    <a:pt x="48043" y="0"/>
                    <a:pt x="61984" y="13942"/>
                    <a:pt x="61984" y="30988"/>
                  </a:cubicBezTo>
                  <a:lnTo>
                    <a:pt x="61984" y="199988"/>
                  </a:lnTo>
                  <a:cubicBezTo>
                    <a:pt x="61984" y="217034"/>
                    <a:pt x="48043" y="230976"/>
                    <a:pt x="30998" y="230976"/>
                  </a:cubicBezTo>
                  <a:lnTo>
                    <a:pt x="30986" y="230976"/>
                  </a:lnTo>
                  <a:cubicBezTo>
                    <a:pt x="13944" y="230976"/>
                    <a:pt x="0" y="217034"/>
                    <a:pt x="0" y="199988"/>
                  </a:cubicBezTo>
                  <a:lnTo>
                    <a:pt x="0" y="30988"/>
                  </a:lnTo>
                  <a:cubicBezTo>
                    <a:pt x="0" y="13942"/>
                    <a:pt x="13944" y="0"/>
                    <a:pt x="30986" y="0"/>
                  </a:cubicBezTo>
                  <a:close/>
                </a:path>
              </a:pathLst>
            </a:custGeom>
            <a:grpFill/>
            <a:ln w="231" cap="flat">
              <a:noFill/>
              <a:prstDash val="solid"/>
              <a:miter/>
            </a:ln>
          </p:spPr>
          <p:txBody>
            <a:bodyPr rtlCol="0" anchor="ctr">
              <a:noAutofit/>
            </a:bodyPr>
            <a:lstStyle/>
            <a:p>
              <a:endParaRPr lang="ru-RU">
                <a:latin typeface="Arial (основной"/>
              </a:endParaRPr>
            </a:p>
          </p:txBody>
        </p:sp>
      </p:grpSp>
      <p:cxnSp>
        <p:nvCxnSpPr>
          <p:cNvPr id="57" name="Прямая соединительная линия 56"/>
          <p:cNvCxnSpPr/>
          <p:nvPr/>
        </p:nvCxnSpPr>
        <p:spPr>
          <a:xfrm>
            <a:off x="1341457" y="641592"/>
            <a:ext cx="8342361" cy="0"/>
          </a:xfrm>
          <a:prstGeom prst="line">
            <a:avLst/>
          </a:prstGeom>
          <a:noFill/>
          <a:ln w="25400" cap="flat" cmpd="sng" algn="ctr">
            <a:solidFill>
              <a:srgbClr val="007A40"/>
            </a:solidFill>
            <a:prstDash val="solid"/>
            <a:miter lim="800000"/>
          </a:ln>
          <a:effectLst/>
        </p:spPr>
      </p:cxnSp>
      <p:sp>
        <p:nvSpPr>
          <p:cNvPr id="58" name="Прямоугольник 2"/>
          <p:cNvSpPr>
            <a:spLocks noChangeArrowheads="1"/>
          </p:cNvSpPr>
          <p:nvPr/>
        </p:nvSpPr>
        <p:spPr bwMode="auto">
          <a:xfrm>
            <a:off x="542633" y="170258"/>
            <a:ext cx="86868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no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rtl="0">
              <a:buNone/>
            </a:pPr>
            <a:r>
              <a:rPr lang="en" sz="2000" b="1" i="0" u="none" strike="noStrike">
                <a:latin typeface="Arial Narrow"/>
              </a:rPr>
              <a:t>CONSTRUCTION OF A GREENHOUSE COMPLEX </a:t>
            </a:r>
          </a:p>
        </p:txBody>
      </p:sp>
    </p:spTree>
    <p:extLst>
      <p:ext uri="{BB962C8B-B14F-4D97-AF65-F5344CB8AC3E}">
        <p14:creationId val="2582426339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8.0.7"/>
  <p:tag name="AS_OS" val="Unix 5.10.228.219"/>
  <p:tag name="AS_RELEASE_DATE" val="2024.11.14"/>
  <p:tag name="AS_TITLE" val="Aspose.Slides for .NET6"/>
  <p:tag name="AS_VERSION" val="24.11"/>
</p:tagLst>
</file>

<file path=ppt/theme/theme1.xml><?xml version="1.0" encoding="utf-8"?>
<a:theme xmlns:r="http://schemas.openxmlformats.org/officeDocument/2006/relationships"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Calibri Light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Calibri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Calibri Light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Calibri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Template>TM03457496[[fn=Параллакс]]</Template>
  <Company/>
  <PresentationFormat>A4 Paper (210x297 mm)</PresentationFormat>
  <Paragraphs>17</Paragraphs>
  <Slides>3</Slides>
  <Notes>2</Notes>
  <TotalTime>18400</TotalTime>
  <HiddenSlides>0</HiddenSlides>
  <MMClips>0</MMClips>
  <ScaleCrop>0</ScaleCrop>
  <HeadingPairs>
    <vt:vector baseType="variant" size="6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baseType="lpstr" size="10">
      <vt:lpstr>Arial</vt:lpstr>
      <vt:lpstr>Calibri Light</vt:lpstr>
      <vt:lpstr>Calibri</vt:lpstr>
      <vt:lpstr>Arial Narrow</vt:lpstr>
      <vt:lpstr>Arial (основной</vt:lpstr>
      <vt:lpstr>Times New Roman</vt:lpstr>
      <vt:lpstr>Тема Office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24.1100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Презентация PowerPoint</dc:title>
  <dc:creator>Айгерим Алмазова</dc:creator>
  <cp:lastModifiedBy>Абуова Индира Ермекқызы</cp:lastModifiedBy>
  <cp:revision>1916</cp:revision>
  <cp:lastPrinted>2022-10-07T14:21:00.000</cp:lastPrinted>
  <dcterms:created xsi:type="dcterms:W3CDTF">2020-08-12T04:25:56Z</dcterms:created>
  <dcterms:modified xsi:type="dcterms:W3CDTF">2025-10-01T11:32:18Z</dcterms:modified>
</cp:coreProperties>
</file>